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1"/>
  </p:sldMasterIdLst>
  <p:notesMasterIdLst>
    <p:notesMasterId r:id="rId41"/>
  </p:notesMasterIdLst>
  <p:sldIdLst>
    <p:sldId id="256" r:id="rId2"/>
    <p:sldId id="281" r:id="rId3"/>
    <p:sldId id="280" r:id="rId4"/>
    <p:sldId id="284" r:id="rId5"/>
    <p:sldId id="286" r:id="rId6"/>
    <p:sldId id="282" r:id="rId7"/>
    <p:sldId id="285" r:id="rId8"/>
    <p:sldId id="287" r:id="rId9"/>
    <p:sldId id="288" r:id="rId10"/>
    <p:sldId id="290" r:id="rId11"/>
    <p:sldId id="299" r:id="rId12"/>
    <p:sldId id="300" r:id="rId13"/>
    <p:sldId id="301" r:id="rId14"/>
    <p:sldId id="302" r:id="rId15"/>
    <p:sldId id="289" r:id="rId16"/>
    <p:sldId id="296" r:id="rId17"/>
    <p:sldId id="295" r:id="rId18"/>
    <p:sldId id="292" r:id="rId19"/>
    <p:sldId id="291" r:id="rId20"/>
    <p:sldId id="257" r:id="rId21"/>
    <p:sldId id="258" r:id="rId22"/>
    <p:sldId id="259" r:id="rId23"/>
    <p:sldId id="260" r:id="rId24"/>
    <p:sldId id="261" r:id="rId25"/>
    <p:sldId id="262" r:id="rId26"/>
    <p:sldId id="272" r:id="rId27"/>
    <p:sldId id="297" r:id="rId28"/>
    <p:sldId id="277" r:id="rId29"/>
    <p:sldId id="276" r:id="rId30"/>
    <p:sldId id="298" r:id="rId31"/>
    <p:sldId id="278" r:id="rId32"/>
    <p:sldId id="263" r:id="rId33"/>
    <p:sldId id="264" r:id="rId34"/>
    <p:sldId id="273" r:id="rId35"/>
    <p:sldId id="274" r:id="rId36"/>
    <p:sldId id="275" r:id="rId37"/>
    <p:sldId id="267" r:id="rId38"/>
    <p:sldId id="294" r:id="rId39"/>
    <p:sldId id="271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3427"/>
    <a:srgbClr val="BB4126"/>
    <a:srgbClr val="EF9C1F"/>
    <a:srgbClr val="146074"/>
    <a:srgbClr val="FDB038"/>
    <a:srgbClr val="BA4F9F"/>
    <a:srgbClr val="F8C0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578"/>
    <p:restoredTop sz="94630"/>
  </p:normalViewPr>
  <p:slideViewPr>
    <p:cSldViewPr snapToGrid="0" snapToObjects="1">
      <p:cViewPr>
        <p:scale>
          <a:sx n="131" d="100"/>
          <a:sy n="131" d="100"/>
        </p:scale>
        <p:origin x="144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svg"/><Relationship Id="rId1" Type="http://schemas.openxmlformats.org/officeDocument/2006/relationships/image" Target="../media/image53.png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svg"/><Relationship Id="rId1" Type="http://schemas.openxmlformats.org/officeDocument/2006/relationships/image" Target="../media/image64.png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svg"/><Relationship Id="rId1" Type="http://schemas.openxmlformats.org/officeDocument/2006/relationships/image" Target="../media/image53.png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svg"/><Relationship Id="rId1" Type="http://schemas.openxmlformats.org/officeDocument/2006/relationships/image" Target="../media/image64.png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0D18BD-DBBE-4EDF-8F94-E3A6EF8632D3}" type="doc">
      <dgm:prSet loTypeId="urn:microsoft.com/office/officeart/2018/2/layout/IconLabelList" loCatId="icon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8B01C2E-5C37-434A-940C-508D9505A51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Documents received as scanned pictures</a:t>
          </a:r>
        </a:p>
      </dgm:t>
    </dgm:pt>
    <dgm:pt modelId="{9D37A1EC-D1B0-43EC-B2A2-6521F65E3EA2}" type="parTrans" cxnId="{0DBFA358-91F7-4992-8C8C-7725B8C55B49}">
      <dgm:prSet/>
      <dgm:spPr/>
      <dgm:t>
        <a:bodyPr/>
        <a:lstStyle/>
        <a:p>
          <a:endParaRPr lang="en-US"/>
        </a:p>
      </dgm:t>
    </dgm:pt>
    <dgm:pt modelId="{98655646-6F12-47A4-946E-2C2DA90C8CD8}" type="sibTrans" cxnId="{0DBFA358-91F7-4992-8C8C-7725B8C55B49}">
      <dgm:prSet/>
      <dgm:spPr/>
      <dgm:t>
        <a:bodyPr/>
        <a:lstStyle/>
        <a:p>
          <a:endParaRPr lang="en-US"/>
        </a:p>
      </dgm:t>
    </dgm:pt>
    <dgm:pt modelId="{F4497F8C-6802-44B3-A388-597D7F1AAC88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A non-standard approach</a:t>
          </a:r>
          <a:endParaRPr lang="en-US" dirty="0"/>
        </a:p>
      </dgm:t>
    </dgm:pt>
    <dgm:pt modelId="{BA7C0F4A-4290-4E00-A8BF-6ADD270B74C3}" type="parTrans" cxnId="{617530B6-7F19-40B8-B920-205FB93F8645}">
      <dgm:prSet/>
      <dgm:spPr/>
      <dgm:t>
        <a:bodyPr/>
        <a:lstStyle/>
        <a:p>
          <a:endParaRPr lang="en-US"/>
        </a:p>
      </dgm:t>
    </dgm:pt>
    <dgm:pt modelId="{59EC0245-0245-4CE0-AC71-B7BF8D009DE9}" type="sibTrans" cxnId="{617530B6-7F19-40B8-B920-205FB93F8645}">
      <dgm:prSet/>
      <dgm:spPr/>
      <dgm:t>
        <a:bodyPr/>
        <a:lstStyle/>
        <a:p>
          <a:endParaRPr lang="en-US"/>
        </a:p>
      </dgm:t>
    </dgm:pt>
    <dgm:pt modelId="{F289ABB3-6E18-42E9-B430-78D440D7FF0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Manual input for statistical records</a:t>
          </a:r>
        </a:p>
      </dgm:t>
    </dgm:pt>
    <dgm:pt modelId="{21660B88-0152-4A8B-B7FF-54A349242A94}" type="parTrans" cxnId="{789E5B6B-157A-44B2-91E7-CA899127ED44}">
      <dgm:prSet/>
      <dgm:spPr/>
      <dgm:t>
        <a:bodyPr/>
        <a:lstStyle/>
        <a:p>
          <a:endParaRPr lang="en-US"/>
        </a:p>
      </dgm:t>
    </dgm:pt>
    <dgm:pt modelId="{6998679F-1D0D-4FA3-913D-2AEDB945A2DA}" type="sibTrans" cxnId="{789E5B6B-157A-44B2-91E7-CA899127ED44}">
      <dgm:prSet/>
      <dgm:spPr/>
      <dgm:t>
        <a:bodyPr/>
        <a:lstStyle/>
        <a:p>
          <a:endParaRPr lang="en-US"/>
        </a:p>
      </dgm:t>
    </dgm:pt>
    <dgm:pt modelId="{37F688C8-8A7F-47AD-9101-7C74EE51AF83}" type="pres">
      <dgm:prSet presAssocID="{D80D18BD-DBBE-4EDF-8F94-E3A6EF8632D3}" presName="root" presStyleCnt="0">
        <dgm:presLayoutVars>
          <dgm:dir/>
          <dgm:resizeHandles val="exact"/>
        </dgm:presLayoutVars>
      </dgm:prSet>
      <dgm:spPr/>
    </dgm:pt>
    <dgm:pt modelId="{5558F7BC-B477-4996-8C98-17E2A246A161}" type="pres">
      <dgm:prSet presAssocID="{78B01C2E-5C37-434A-940C-508D9505A513}" presName="compNode" presStyleCnt="0"/>
      <dgm:spPr/>
    </dgm:pt>
    <dgm:pt modelId="{B6307186-36F8-4D49-B690-F46E15E06F67}" type="pres">
      <dgm:prSet presAssocID="{78B01C2E-5C37-434A-940C-508D9505A513}" presName="iconRect" presStyleLbl="node1" presStyleIdx="0" presStyleCnt="3" custScaleY="9896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BBAD46B5-9A2A-44C9-A76F-37D6E5A05A96}" type="pres">
      <dgm:prSet presAssocID="{78B01C2E-5C37-434A-940C-508D9505A513}" presName="spaceRect" presStyleCnt="0"/>
      <dgm:spPr/>
    </dgm:pt>
    <dgm:pt modelId="{23E26138-7526-4C63-B075-7B958F697406}" type="pres">
      <dgm:prSet presAssocID="{78B01C2E-5C37-434A-940C-508D9505A513}" presName="textRect" presStyleLbl="revTx" presStyleIdx="0" presStyleCnt="3" custScaleY="103185">
        <dgm:presLayoutVars>
          <dgm:chMax val="1"/>
          <dgm:chPref val="1"/>
        </dgm:presLayoutVars>
      </dgm:prSet>
      <dgm:spPr/>
    </dgm:pt>
    <dgm:pt modelId="{EC53DFD4-A510-4700-B42D-14CDD53F9E49}" type="pres">
      <dgm:prSet presAssocID="{98655646-6F12-47A4-946E-2C2DA90C8CD8}" presName="sibTrans" presStyleCnt="0"/>
      <dgm:spPr/>
    </dgm:pt>
    <dgm:pt modelId="{1DE54EEB-4B64-460E-BD47-FABCC71C33E5}" type="pres">
      <dgm:prSet presAssocID="{F4497F8C-6802-44B3-A388-597D7F1AAC88}" presName="compNode" presStyleCnt="0"/>
      <dgm:spPr/>
    </dgm:pt>
    <dgm:pt modelId="{7C2AE76A-395D-40FC-B69A-DFB7437898A8}" type="pres">
      <dgm:prSet presAssocID="{F4497F8C-6802-44B3-A388-597D7F1AAC8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C3A4E3A3-38C8-4CA3-B644-D1687AA5ED52}" type="pres">
      <dgm:prSet presAssocID="{F4497F8C-6802-44B3-A388-597D7F1AAC88}" presName="spaceRect" presStyleCnt="0"/>
      <dgm:spPr/>
    </dgm:pt>
    <dgm:pt modelId="{52E06D61-036B-41BD-A029-C4AAAD3C04CB}" type="pres">
      <dgm:prSet presAssocID="{F4497F8C-6802-44B3-A388-597D7F1AAC88}" presName="textRect" presStyleLbl="revTx" presStyleIdx="1" presStyleCnt="3" custScaleY="104187">
        <dgm:presLayoutVars>
          <dgm:chMax val="1"/>
          <dgm:chPref val="1"/>
        </dgm:presLayoutVars>
      </dgm:prSet>
      <dgm:spPr/>
    </dgm:pt>
    <dgm:pt modelId="{2D926C13-5A7F-4B61-8C76-4B438FB10B3E}" type="pres">
      <dgm:prSet presAssocID="{59EC0245-0245-4CE0-AC71-B7BF8D009DE9}" presName="sibTrans" presStyleCnt="0"/>
      <dgm:spPr/>
    </dgm:pt>
    <dgm:pt modelId="{083647FD-05A4-49A8-BED8-E78A57E2833F}" type="pres">
      <dgm:prSet presAssocID="{F289ABB3-6E18-42E9-B430-78D440D7FF04}" presName="compNode" presStyleCnt="0"/>
      <dgm:spPr/>
    </dgm:pt>
    <dgm:pt modelId="{1B242B3D-65BC-4333-BDF6-9E6B195FE1BF}" type="pres">
      <dgm:prSet presAssocID="{F289ABB3-6E18-42E9-B430-78D440D7FF0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BBFA99D3-8ACE-4035-9B52-C87BF6E111BF}" type="pres">
      <dgm:prSet presAssocID="{F289ABB3-6E18-42E9-B430-78D440D7FF04}" presName="spaceRect" presStyleCnt="0"/>
      <dgm:spPr/>
    </dgm:pt>
    <dgm:pt modelId="{D792CEE4-C070-4279-BD79-EEADD445C2DC}" type="pres">
      <dgm:prSet presAssocID="{F289ABB3-6E18-42E9-B430-78D440D7FF04}" presName="textRect" presStyleLbl="revTx" presStyleIdx="2" presStyleCnt="3" custScaleY="104187">
        <dgm:presLayoutVars>
          <dgm:chMax val="1"/>
          <dgm:chPref val="1"/>
        </dgm:presLayoutVars>
      </dgm:prSet>
      <dgm:spPr/>
    </dgm:pt>
  </dgm:ptLst>
  <dgm:cxnLst>
    <dgm:cxn modelId="{42040B17-2FC0-8C47-8897-FA48A028415F}" type="presOf" srcId="{F4497F8C-6802-44B3-A388-597D7F1AAC88}" destId="{52E06D61-036B-41BD-A029-C4AAAD3C04CB}" srcOrd="0" destOrd="0" presId="urn:microsoft.com/office/officeart/2018/2/layout/IconLabelList"/>
    <dgm:cxn modelId="{0DBFA358-91F7-4992-8C8C-7725B8C55B49}" srcId="{D80D18BD-DBBE-4EDF-8F94-E3A6EF8632D3}" destId="{78B01C2E-5C37-434A-940C-508D9505A513}" srcOrd="0" destOrd="0" parTransId="{9D37A1EC-D1B0-43EC-B2A2-6521F65E3EA2}" sibTransId="{98655646-6F12-47A4-946E-2C2DA90C8CD8}"/>
    <dgm:cxn modelId="{789E5B6B-157A-44B2-91E7-CA899127ED44}" srcId="{D80D18BD-DBBE-4EDF-8F94-E3A6EF8632D3}" destId="{F289ABB3-6E18-42E9-B430-78D440D7FF04}" srcOrd="2" destOrd="0" parTransId="{21660B88-0152-4A8B-B7FF-54A349242A94}" sibTransId="{6998679F-1D0D-4FA3-913D-2AEDB945A2DA}"/>
    <dgm:cxn modelId="{173B3673-EFF3-064D-A0AD-D508BB02DBB9}" type="presOf" srcId="{D80D18BD-DBBE-4EDF-8F94-E3A6EF8632D3}" destId="{37F688C8-8A7F-47AD-9101-7C74EE51AF83}" srcOrd="0" destOrd="0" presId="urn:microsoft.com/office/officeart/2018/2/layout/IconLabelList"/>
    <dgm:cxn modelId="{617530B6-7F19-40B8-B920-205FB93F8645}" srcId="{D80D18BD-DBBE-4EDF-8F94-E3A6EF8632D3}" destId="{F4497F8C-6802-44B3-A388-597D7F1AAC88}" srcOrd="1" destOrd="0" parTransId="{BA7C0F4A-4290-4E00-A8BF-6ADD270B74C3}" sibTransId="{59EC0245-0245-4CE0-AC71-B7BF8D009DE9}"/>
    <dgm:cxn modelId="{E77485D9-CB66-104C-9783-19C28424DEBC}" type="presOf" srcId="{F289ABB3-6E18-42E9-B430-78D440D7FF04}" destId="{D792CEE4-C070-4279-BD79-EEADD445C2DC}" srcOrd="0" destOrd="0" presId="urn:microsoft.com/office/officeart/2018/2/layout/IconLabelList"/>
    <dgm:cxn modelId="{897CA3F7-404D-6346-8646-328393B26FE1}" type="presOf" srcId="{78B01C2E-5C37-434A-940C-508D9505A513}" destId="{23E26138-7526-4C63-B075-7B958F697406}" srcOrd="0" destOrd="0" presId="urn:microsoft.com/office/officeart/2018/2/layout/IconLabelList"/>
    <dgm:cxn modelId="{C6E2DCDA-21A2-E745-8E82-84BF8F09361B}" type="presParOf" srcId="{37F688C8-8A7F-47AD-9101-7C74EE51AF83}" destId="{5558F7BC-B477-4996-8C98-17E2A246A161}" srcOrd="0" destOrd="0" presId="urn:microsoft.com/office/officeart/2018/2/layout/IconLabelList"/>
    <dgm:cxn modelId="{C6DAE93A-A03F-374F-B29B-15882038A78D}" type="presParOf" srcId="{5558F7BC-B477-4996-8C98-17E2A246A161}" destId="{B6307186-36F8-4D49-B690-F46E15E06F67}" srcOrd="0" destOrd="0" presId="urn:microsoft.com/office/officeart/2018/2/layout/IconLabelList"/>
    <dgm:cxn modelId="{8102768F-2960-0F42-B0FB-078D13AFBBDC}" type="presParOf" srcId="{5558F7BC-B477-4996-8C98-17E2A246A161}" destId="{BBAD46B5-9A2A-44C9-A76F-37D6E5A05A96}" srcOrd="1" destOrd="0" presId="urn:microsoft.com/office/officeart/2018/2/layout/IconLabelList"/>
    <dgm:cxn modelId="{4A8FAF78-2C8F-6941-94DF-782207428770}" type="presParOf" srcId="{5558F7BC-B477-4996-8C98-17E2A246A161}" destId="{23E26138-7526-4C63-B075-7B958F697406}" srcOrd="2" destOrd="0" presId="urn:microsoft.com/office/officeart/2018/2/layout/IconLabelList"/>
    <dgm:cxn modelId="{E8AB844D-DBB4-A64D-A884-109999AEFD1B}" type="presParOf" srcId="{37F688C8-8A7F-47AD-9101-7C74EE51AF83}" destId="{EC53DFD4-A510-4700-B42D-14CDD53F9E49}" srcOrd="1" destOrd="0" presId="urn:microsoft.com/office/officeart/2018/2/layout/IconLabelList"/>
    <dgm:cxn modelId="{8CA70CE4-53E8-1E4B-B43D-7DC4D6F9EDA6}" type="presParOf" srcId="{37F688C8-8A7F-47AD-9101-7C74EE51AF83}" destId="{1DE54EEB-4B64-460E-BD47-FABCC71C33E5}" srcOrd="2" destOrd="0" presId="urn:microsoft.com/office/officeart/2018/2/layout/IconLabelList"/>
    <dgm:cxn modelId="{CE3EC6D6-6A54-D047-84BC-3F340064DB05}" type="presParOf" srcId="{1DE54EEB-4B64-460E-BD47-FABCC71C33E5}" destId="{7C2AE76A-395D-40FC-B69A-DFB7437898A8}" srcOrd="0" destOrd="0" presId="urn:microsoft.com/office/officeart/2018/2/layout/IconLabelList"/>
    <dgm:cxn modelId="{4F9D135A-1479-734A-B449-6FBDFBBA6946}" type="presParOf" srcId="{1DE54EEB-4B64-460E-BD47-FABCC71C33E5}" destId="{C3A4E3A3-38C8-4CA3-B644-D1687AA5ED52}" srcOrd="1" destOrd="0" presId="urn:microsoft.com/office/officeart/2018/2/layout/IconLabelList"/>
    <dgm:cxn modelId="{6A7A42A3-0449-DD4D-B823-7D81451B78FF}" type="presParOf" srcId="{1DE54EEB-4B64-460E-BD47-FABCC71C33E5}" destId="{52E06D61-036B-41BD-A029-C4AAAD3C04CB}" srcOrd="2" destOrd="0" presId="urn:microsoft.com/office/officeart/2018/2/layout/IconLabelList"/>
    <dgm:cxn modelId="{FD1A347B-2C82-5E4D-BE29-1940C792D78C}" type="presParOf" srcId="{37F688C8-8A7F-47AD-9101-7C74EE51AF83}" destId="{2D926C13-5A7F-4B61-8C76-4B438FB10B3E}" srcOrd="3" destOrd="0" presId="urn:microsoft.com/office/officeart/2018/2/layout/IconLabelList"/>
    <dgm:cxn modelId="{AF6C42F9-5AEF-1742-8763-A6D2E012A898}" type="presParOf" srcId="{37F688C8-8A7F-47AD-9101-7C74EE51AF83}" destId="{083647FD-05A4-49A8-BED8-E78A57E2833F}" srcOrd="4" destOrd="0" presId="urn:microsoft.com/office/officeart/2018/2/layout/IconLabelList"/>
    <dgm:cxn modelId="{1C7E4219-B8EB-4546-9228-0B41AF17177B}" type="presParOf" srcId="{083647FD-05A4-49A8-BED8-E78A57E2833F}" destId="{1B242B3D-65BC-4333-BDF6-9E6B195FE1BF}" srcOrd="0" destOrd="0" presId="urn:microsoft.com/office/officeart/2018/2/layout/IconLabelList"/>
    <dgm:cxn modelId="{742CD673-02E4-B644-A355-DCC345D7F28B}" type="presParOf" srcId="{083647FD-05A4-49A8-BED8-E78A57E2833F}" destId="{BBFA99D3-8ACE-4035-9B52-C87BF6E111BF}" srcOrd="1" destOrd="0" presId="urn:microsoft.com/office/officeart/2018/2/layout/IconLabelList"/>
    <dgm:cxn modelId="{498CD700-9F60-D34A-B915-4E24441ACCC4}" type="presParOf" srcId="{083647FD-05A4-49A8-BED8-E78A57E2833F}" destId="{D792CEE4-C070-4279-BD79-EEADD445C2D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415881-4F44-41B1-ABF5-8CF0E92ABE88}" type="doc">
      <dgm:prSet loTypeId="urn:microsoft.com/office/officeart/2018/2/layout/IconLabelList" loCatId="icon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78FD528-EE4F-4959-BF3B-6E789F06C71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1. </a:t>
          </a:r>
          <a:r>
            <a:rPr lang="en-GB" dirty="0"/>
            <a:t>Converting Images to Text</a:t>
          </a:r>
          <a:endParaRPr lang="en-US" dirty="0"/>
        </a:p>
      </dgm:t>
    </dgm:pt>
    <dgm:pt modelId="{CFADE0E5-7484-48F6-A442-F7C094FD2B68}" type="parTrans" cxnId="{0BAB3262-CBAF-46E4-A26B-5FD23E083E0D}">
      <dgm:prSet/>
      <dgm:spPr/>
      <dgm:t>
        <a:bodyPr/>
        <a:lstStyle/>
        <a:p>
          <a:endParaRPr lang="en-US"/>
        </a:p>
      </dgm:t>
    </dgm:pt>
    <dgm:pt modelId="{77D7C0D2-2FDE-4DFF-B366-9982C76CE587}" type="sibTrans" cxnId="{0BAB3262-CBAF-46E4-A26B-5FD23E083E0D}">
      <dgm:prSet/>
      <dgm:spPr/>
      <dgm:t>
        <a:bodyPr/>
        <a:lstStyle/>
        <a:p>
          <a:endParaRPr lang="en-US"/>
        </a:p>
      </dgm:t>
    </dgm:pt>
    <dgm:pt modelId="{6CD8DBC2-F2BD-4A44-A4AD-D93F9125DDEF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2. Extracting Relevant Information from Text</a:t>
          </a:r>
          <a:endParaRPr lang="en-US"/>
        </a:p>
      </dgm:t>
    </dgm:pt>
    <dgm:pt modelId="{FCF0E3F1-9CC1-4E0F-9D44-95BFF6893A35}" type="parTrans" cxnId="{79C1D266-166C-4199-992B-15E8D01E6090}">
      <dgm:prSet/>
      <dgm:spPr/>
      <dgm:t>
        <a:bodyPr/>
        <a:lstStyle/>
        <a:p>
          <a:endParaRPr lang="en-US"/>
        </a:p>
      </dgm:t>
    </dgm:pt>
    <dgm:pt modelId="{8C3A208B-0895-4B23-B9EB-0BF5084552A0}" type="sibTrans" cxnId="{79C1D266-166C-4199-992B-15E8D01E6090}">
      <dgm:prSet/>
      <dgm:spPr/>
      <dgm:t>
        <a:bodyPr/>
        <a:lstStyle/>
        <a:p>
          <a:endParaRPr lang="en-US"/>
        </a:p>
      </dgm:t>
    </dgm:pt>
    <dgm:pt modelId="{D8ED80E3-C375-4AF9-94E2-EF6C679DF0E1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3. Text Processing and Analysis</a:t>
          </a:r>
          <a:endParaRPr lang="en-US"/>
        </a:p>
      </dgm:t>
    </dgm:pt>
    <dgm:pt modelId="{6B0767E2-F46E-4A6A-B26E-1460C3CB9B47}" type="parTrans" cxnId="{B3BA61C0-62E7-4F41-81FD-21EFFC66D630}">
      <dgm:prSet/>
      <dgm:spPr/>
      <dgm:t>
        <a:bodyPr/>
        <a:lstStyle/>
        <a:p>
          <a:endParaRPr lang="en-US"/>
        </a:p>
      </dgm:t>
    </dgm:pt>
    <dgm:pt modelId="{58C1487F-3D6F-4986-943D-AC11A75304FB}" type="sibTrans" cxnId="{B3BA61C0-62E7-4F41-81FD-21EFFC66D630}">
      <dgm:prSet/>
      <dgm:spPr/>
      <dgm:t>
        <a:bodyPr/>
        <a:lstStyle/>
        <a:p>
          <a:endParaRPr lang="en-US"/>
        </a:p>
      </dgm:t>
    </dgm:pt>
    <dgm:pt modelId="{CBA41D8B-2BA4-443D-94E6-206B0A5F0540}" type="pres">
      <dgm:prSet presAssocID="{4A415881-4F44-41B1-ABF5-8CF0E92ABE88}" presName="root" presStyleCnt="0">
        <dgm:presLayoutVars>
          <dgm:dir/>
          <dgm:resizeHandles val="exact"/>
        </dgm:presLayoutVars>
      </dgm:prSet>
      <dgm:spPr/>
    </dgm:pt>
    <dgm:pt modelId="{B4BD42AB-D125-4468-87C6-81D4CAC52E37}" type="pres">
      <dgm:prSet presAssocID="{578FD528-EE4F-4959-BF3B-6E789F06C716}" presName="compNode" presStyleCnt="0"/>
      <dgm:spPr/>
    </dgm:pt>
    <dgm:pt modelId="{6DDC4149-0153-43F2-A2D8-D0AA24664476}" type="pres">
      <dgm:prSet presAssocID="{578FD528-EE4F-4959-BF3B-6E789F06C71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mages"/>
        </a:ext>
      </dgm:extLst>
    </dgm:pt>
    <dgm:pt modelId="{DA547037-4216-4676-81BB-28867CA0D3D0}" type="pres">
      <dgm:prSet presAssocID="{578FD528-EE4F-4959-BF3B-6E789F06C716}" presName="spaceRect" presStyleCnt="0"/>
      <dgm:spPr/>
    </dgm:pt>
    <dgm:pt modelId="{C6084577-9909-4F3B-9298-A9F0EC334137}" type="pres">
      <dgm:prSet presAssocID="{578FD528-EE4F-4959-BF3B-6E789F06C716}" presName="textRect" presStyleLbl="revTx" presStyleIdx="0" presStyleCnt="3">
        <dgm:presLayoutVars>
          <dgm:chMax val="1"/>
          <dgm:chPref val="1"/>
        </dgm:presLayoutVars>
      </dgm:prSet>
      <dgm:spPr/>
    </dgm:pt>
    <dgm:pt modelId="{88C713BC-2138-4A74-89DF-28332E709175}" type="pres">
      <dgm:prSet presAssocID="{77D7C0D2-2FDE-4DFF-B366-9982C76CE587}" presName="sibTrans" presStyleCnt="0"/>
      <dgm:spPr/>
    </dgm:pt>
    <dgm:pt modelId="{3FE754EA-4057-4E8D-A9CC-EFA140D64C13}" type="pres">
      <dgm:prSet presAssocID="{6CD8DBC2-F2BD-4A44-A4AD-D93F9125DDEF}" presName="compNode" presStyleCnt="0"/>
      <dgm:spPr/>
    </dgm:pt>
    <dgm:pt modelId="{AE62F829-04E1-492D-8865-6DDE08CC3F88}" type="pres">
      <dgm:prSet presAssocID="{6CD8DBC2-F2BD-4A44-A4AD-D93F9125DDE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tract with solid fill"/>
        </a:ext>
      </dgm:extLst>
    </dgm:pt>
    <dgm:pt modelId="{3556C621-FBC2-4716-9F57-504012C7585F}" type="pres">
      <dgm:prSet presAssocID="{6CD8DBC2-F2BD-4A44-A4AD-D93F9125DDEF}" presName="spaceRect" presStyleCnt="0"/>
      <dgm:spPr/>
    </dgm:pt>
    <dgm:pt modelId="{97F07F8E-8F53-4BAE-9B24-4DC7316BAAA5}" type="pres">
      <dgm:prSet presAssocID="{6CD8DBC2-F2BD-4A44-A4AD-D93F9125DDEF}" presName="textRect" presStyleLbl="revTx" presStyleIdx="1" presStyleCnt="3">
        <dgm:presLayoutVars>
          <dgm:chMax val="1"/>
          <dgm:chPref val="1"/>
        </dgm:presLayoutVars>
      </dgm:prSet>
      <dgm:spPr/>
    </dgm:pt>
    <dgm:pt modelId="{2A62F6BC-FAE2-440B-B5AB-DFBD5CA76D83}" type="pres">
      <dgm:prSet presAssocID="{8C3A208B-0895-4B23-B9EB-0BF5084552A0}" presName="sibTrans" presStyleCnt="0"/>
      <dgm:spPr/>
    </dgm:pt>
    <dgm:pt modelId="{ADBD98B5-1094-4593-B493-CFBE01AC4947}" type="pres">
      <dgm:prSet presAssocID="{D8ED80E3-C375-4AF9-94E2-EF6C679DF0E1}" presName="compNode" presStyleCnt="0"/>
      <dgm:spPr/>
    </dgm:pt>
    <dgm:pt modelId="{260EF233-2ECD-47EE-AC71-641D4E5AD033}" type="pres">
      <dgm:prSet presAssocID="{D8ED80E3-C375-4AF9-94E2-EF6C679DF0E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2B766BF7-661A-48CD-A997-BFB2BC3B2928}" type="pres">
      <dgm:prSet presAssocID="{D8ED80E3-C375-4AF9-94E2-EF6C679DF0E1}" presName="spaceRect" presStyleCnt="0"/>
      <dgm:spPr/>
    </dgm:pt>
    <dgm:pt modelId="{CD4D6E95-FF9C-4F13-85EB-07E5908A71C4}" type="pres">
      <dgm:prSet presAssocID="{D8ED80E3-C375-4AF9-94E2-EF6C679DF0E1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E3D7BC20-36AF-4C85-AA5C-D9C3CF18E995}" type="presOf" srcId="{6CD8DBC2-F2BD-4A44-A4AD-D93F9125DDEF}" destId="{97F07F8E-8F53-4BAE-9B24-4DC7316BAAA5}" srcOrd="0" destOrd="0" presId="urn:microsoft.com/office/officeart/2018/2/layout/IconLabelList"/>
    <dgm:cxn modelId="{0BAB3262-CBAF-46E4-A26B-5FD23E083E0D}" srcId="{4A415881-4F44-41B1-ABF5-8CF0E92ABE88}" destId="{578FD528-EE4F-4959-BF3B-6E789F06C716}" srcOrd="0" destOrd="0" parTransId="{CFADE0E5-7484-48F6-A442-F7C094FD2B68}" sibTransId="{77D7C0D2-2FDE-4DFF-B366-9982C76CE587}"/>
    <dgm:cxn modelId="{79C1D266-166C-4199-992B-15E8D01E6090}" srcId="{4A415881-4F44-41B1-ABF5-8CF0E92ABE88}" destId="{6CD8DBC2-F2BD-4A44-A4AD-D93F9125DDEF}" srcOrd="1" destOrd="0" parTransId="{FCF0E3F1-9CC1-4E0F-9D44-95BFF6893A35}" sibTransId="{8C3A208B-0895-4B23-B9EB-0BF5084552A0}"/>
    <dgm:cxn modelId="{EF5C6275-0931-4B65-9B77-F4CA90CD048C}" type="presOf" srcId="{D8ED80E3-C375-4AF9-94E2-EF6C679DF0E1}" destId="{CD4D6E95-FF9C-4F13-85EB-07E5908A71C4}" srcOrd="0" destOrd="0" presId="urn:microsoft.com/office/officeart/2018/2/layout/IconLabelList"/>
    <dgm:cxn modelId="{C5EE2679-C5D2-448A-B3BE-0E317DF232ED}" type="presOf" srcId="{4A415881-4F44-41B1-ABF5-8CF0E92ABE88}" destId="{CBA41D8B-2BA4-443D-94E6-206B0A5F0540}" srcOrd="0" destOrd="0" presId="urn:microsoft.com/office/officeart/2018/2/layout/IconLabelList"/>
    <dgm:cxn modelId="{B3BA61C0-62E7-4F41-81FD-21EFFC66D630}" srcId="{4A415881-4F44-41B1-ABF5-8CF0E92ABE88}" destId="{D8ED80E3-C375-4AF9-94E2-EF6C679DF0E1}" srcOrd="2" destOrd="0" parTransId="{6B0767E2-F46E-4A6A-B26E-1460C3CB9B47}" sibTransId="{58C1487F-3D6F-4986-943D-AC11A75304FB}"/>
    <dgm:cxn modelId="{15D91EDC-8BD8-4196-99AA-81D357703D9C}" type="presOf" srcId="{578FD528-EE4F-4959-BF3B-6E789F06C716}" destId="{C6084577-9909-4F3B-9298-A9F0EC334137}" srcOrd="0" destOrd="0" presId="urn:microsoft.com/office/officeart/2018/2/layout/IconLabelList"/>
    <dgm:cxn modelId="{870D4151-7EAD-4C93-95C7-E6F4DBDD4D7E}" type="presParOf" srcId="{CBA41D8B-2BA4-443D-94E6-206B0A5F0540}" destId="{B4BD42AB-D125-4468-87C6-81D4CAC52E37}" srcOrd="0" destOrd="0" presId="urn:microsoft.com/office/officeart/2018/2/layout/IconLabelList"/>
    <dgm:cxn modelId="{CCC52B34-C386-4E37-954F-94FECC157C19}" type="presParOf" srcId="{B4BD42AB-D125-4468-87C6-81D4CAC52E37}" destId="{6DDC4149-0153-43F2-A2D8-D0AA24664476}" srcOrd="0" destOrd="0" presId="urn:microsoft.com/office/officeart/2018/2/layout/IconLabelList"/>
    <dgm:cxn modelId="{26EAA3D5-72BD-4D2F-9F48-7382FD529266}" type="presParOf" srcId="{B4BD42AB-D125-4468-87C6-81D4CAC52E37}" destId="{DA547037-4216-4676-81BB-28867CA0D3D0}" srcOrd="1" destOrd="0" presId="urn:microsoft.com/office/officeart/2018/2/layout/IconLabelList"/>
    <dgm:cxn modelId="{BE1107AB-2DC4-4567-899F-640DB184C8FD}" type="presParOf" srcId="{B4BD42AB-D125-4468-87C6-81D4CAC52E37}" destId="{C6084577-9909-4F3B-9298-A9F0EC334137}" srcOrd="2" destOrd="0" presId="urn:microsoft.com/office/officeart/2018/2/layout/IconLabelList"/>
    <dgm:cxn modelId="{4C7E5566-9BD0-4EBF-BBAB-F4F16084F8F7}" type="presParOf" srcId="{CBA41D8B-2BA4-443D-94E6-206B0A5F0540}" destId="{88C713BC-2138-4A74-89DF-28332E709175}" srcOrd="1" destOrd="0" presId="urn:microsoft.com/office/officeart/2018/2/layout/IconLabelList"/>
    <dgm:cxn modelId="{90702ABB-FCB8-44FD-B436-057718749BEE}" type="presParOf" srcId="{CBA41D8B-2BA4-443D-94E6-206B0A5F0540}" destId="{3FE754EA-4057-4E8D-A9CC-EFA140D64C13}" srcOrd="2" destOrd="0" presId="urn:microsoft.com/office/officeart/2018/2/layout/IconLabelList"/>
    <dgm:cxn modelId="{F252AE8D-985C-4BA0-8485-972B8E9CB037}" type="presParOf" srcId="{3FE754EA-4057-4E8D-A9CC-EFA140D64C13}" destId="{AE62F829-04E1-492D-8865-6DDE08CC3F88}" srcOrd="0" destOrd="0" presId="urn:microsoft.com/office/officeart/2018/2/layout/IconLabelList"/>
    <dgm:cxn modelId="{B888D3D6-2FA2-49BD-93DA-976EDC98B198}" type="presParOf" srcId="{3FE754EA-4057-4E8D-A9CC-EFA140D64C13}" destId="{3556C621-FBC2-4716-9F57-504012C7585F}" srcOrd="1" destOrd="0" presId="urn:microsoft.com/office/officeart/2018/2/layout/IconLabelList"/>
    <dgm:cxn modelId="{11E21F68-74E6-410A-94D4-640DE8E9FCE6}" type="presParOf" srcId="{3FE754EA-4057-4E8D-A9CC-EFA140D64C13}" destId="{97F07F8E-8F53-4BAE-9B24-4DC7316BAAA5}" srcOrd="2" destOrd="0" presId="urn:microsoft.com/office/officeart/2018/2/layout/IconLabelList"/>
    <dgm:cxn modelId="{068D752D-8E3F-42CF-813F-1E846596ADAD}" type="presParOf" srcId="{CBA41D8B-2BA4-443D-94E6-206B0A5F0540}" destId="{2A62F6BC-FAE2-440B-B5AB-DFBD5CA76D83}" srcOrd="3" destOrd="0" presId="urn:microsoft.com/office/officeart/2018/2/layout/IconLabelList"/>
    <dgm:cxn modelId="{B81373A3-0B92-4DC1-91E3-4E6CB019F4A2}" type="presParOf" srcId="{CBA41D8B-2BA4-443D-94E6-206B0A5F0540}" destId="{ADBD98B5-1094-4593-B493-CFBE01AC4947}" srcOrd="4" destOrd="0" presId="urn:microsoft.com/office/officeart/2018/2/layout/IconLabelList"/>
    <dgm:cxn modelId="{C6C707D8-C68B-4FAF-90DB-C43216E03BC5}" type="presParOf" srcId="{ADBD98B5-1094-4593-B493-CFBE01AC4947}" destId="{260EF233-2ECD-47EE-AC71-641D4E5AD033}" srcOrd="0" destOrd="0" presId="urn:microsoft.com/office/officeart/2018/2/layout/IconLabelList"/>
    <dgm:cxn modelId="{C6BCE0BD-A0C2-4DA2-8F47-6E64836981E2}" type="presParOf" srcId="{ADBD98B5-1094-4593-B493-CFBE01AC4947}" destId="{2B766BF7-661A-48CD-A997-BFB2BC3B2928}" srcOrd="1" destOrd="0" presId="urn:microsoft.com/office/officeart/2018/2/layout/IconLabelList"/>
    <dgm:cxn modelId="{AD2F428B-6BE9-44B8-A825-A829F7B697D2}" type="presParOf" srcId="{ADBD98B5-1094-4593-B493-CFBE01AC4947}" destId="{CD4D6E95-FF9C-4F13-85EB-07E5908A71C4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307186-36F8-4D49-B690-F46E15E06F67}">
      <dsp:nvSpPr>
        <dsp:cNvPr id="0" name=""/>
        <dsp:cNvSpPr/>
      </dsp:nvSpPr>
      <dsp:spPr>
        <a:xfrm>
          <a:off x="883359" y="757218"/>
          <a:ext cx="1435839" cy="140612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3E26138-7526-4C63-B075-7B958F697406}">
      <dsp:nvSpPr>
        <dsp:cNvPr id="0" name=""/>
        <dsp:cNvSpPr/>
      </dsp:nvSpPr>
      <dsp:spPr>
        <a:xfrm>
          <a:off x="5901" y="2539920"/>
          <a:ext cx="3190754" cy="742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Documents received as scanned pictures</a:t>
          </a:r>
        </a:p>
      </dsp:txBody>
      <dsp:txXfrm>
        <a:off x="5901" y="2539920"/>
        <a:ext cx="3190754" cy="742932"/>
      </dsp:txXfrm>
    </dsp:sp>
    <dsp:sp modelId="{7C2AE76A-395D-40FC-B69A-DFB7437898A8}">
      <dsp:nvSpPr>
        <dsp:cNvPr id="0" name=""/>
        <dsp:cNvSpPr/>
      </dsp:nvSpPr>
      <dsp:spPr>
        <a:xfrm>
          <a:off x="4632496" y="744253"/>
          <a:ext cx="1435839" cy="143583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2E06D61-036B-41BD-A029-C4AAAD3C04CB}">
      <dsp:nvSpPr>
        <dsp:cNvPr id="0" name=""/>
        <dsp:cNvSpPr/>
      </dsp:nvSpPr>
      <dsp:spPr>
        <a:xfrm>
          <a:off x="3755038" y="2545670"/>
          <a:ext cx="3190754" cy="7501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A non-standard approach</a:t>
          </a:r>
          <a:endParaRPr lang="en-US" sz="2400" kern="1200" dirty="0"/>
        </a:p>
      </dsp:txBody>
      <dsp:txXfrm>
        <a:off x="3755038" y="2545670"/>
        <a:ext cx="3190754" cy="750146"/>
      </dsp:txXfrm>
    </dsp:sp>
    <dsp:sp modelId="{1B242B3D-65BC-4333-BDF6-9E6B195FE1BF}">
      <dsp:nvSpPr>
        <dsp:cNvPr id="0" name=""/>
        <dsp:cNvSpPr/>
      </dsp:nvSpPr>
      <dsp:spPr>
        <a:xfrm>
          <a:off x="8381633" y="744253"/>
          <a:ext cx="1435839" cy="143583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792CEE4-C070-4279-BD79-EEADD445C2DC}">
      <dsp:nvSpPr>
        <dsp:cNvPr id="0" name=""/>
        <dsp:cNvSpPr/>
      </dsp:nvSpPr>
      <dsp:spPr>
        <a:xfrm>
          <a:off x="7504175" y="2545670"/>
          <a:ext cx="3190754" cy="7501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Manual input for statistical records</a:t>
          </a:r>
        </a:p>
      </dsp:txBody>
      <dsp:txXfrm>
        <a:off x="7504175" y="2545670"/>
        <a:ext cx="3190754" cy="7501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DC4149-0153-43F2-A2D8-D0AA24664476}">
      <dsp:nvSpPr>
        <dsp:cNvPr id="0" name=""/>
        <dsp:cNvSpPr/>
      </dsp:nvSpPr>
      <dsp:spPr>
        <a:xfrm>
          <a:off x="1236627" y="875215"/>
          <a:ext cx="1304416" cy="13044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6084577-9909-4F3B-9298-A9F0EC334137}">
      <dsp:nvSpPr>
        <dsp:cNvPr id="0" name=""/>
        <dsp:cNvSpPr/>
      </dsp:nvSpPr>
      <dsp:spPr>
        <a:xfrm>
          <a:off x="439483" y="2537003"/>
          <a:ext cx="289870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1. </a:t>
          </a:r>
          <a:r>
            <a:rPr lang="en-GB" sz="2300" kern="1200" dirty="0"/>
            <a:t>Converting Images to Text</a:t>
          </a:r>
          <a:endParaRPr lang="en-US" sz="2300" kern="1200" dirty="0"/>
        </a:p>
      </dsp:txBody>
      <dsp:txXfrm>
        <a:off x="439483" y="2537003"/>
        <a:ext cx="2898702" cy="720000"/>
      </dsp:txXfrm>
    </dsp:sp>
    <dsp:sp modelId="{AE62F829-04E1-492D-8865-6DDE08CC3F88}">
      <dsp:nvSpPr>
        <dsp:cNvPr id="0" name=""/>
        <dsp:cNvSpPr/>
      </dsp:nvSpPr>
      <dsp:spPr>
        <a:xfrm>
          <a:off x="4642602" y="875215"/>
          <a:ext cx="1304416" cy="13044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7F07F8E-8F53-4BAE-9B24-4DC7316BAAA5}">
      <dsp:nvSpPr>
        <dsp:cNvPr id="0" name=""/>
        <dsp:cNvSpPr/>
      </dsp:nvSpPr>
      <dsp:spPr>
        <a:xfrm>
          <a:off x="3845459" y="2537003"/>
          <a:ext cx="289870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2. Extracting Relevant Information from Text</a:t>
          </a:r>
          <a:endParaRPr lang="en-US" sz="2300" kern="1200"/>
        </a:p>
      </dsp:txBody>
      <dsp:txXfrm>
        <a:off x="3845459" y="2537003"/>
        <a:ext cx="2898702" cy="720000"/>
      </dsp:txXfrm>
    </dsp:sp>
    <dsp:sp modelId="{260EF233-2ECD-47EE-AC71-641D4E5AD033}">
      <dsp:nvSpPr>
        <dsp:cNvPr id="0" name=""/>
        <dsp:cNvSpPr/>
      </dsp:nvSpPr>
      <dsp:spPr>
        <a:xfrm>
          <a:off x="8048578" y="875215"/>
          <a:ext cx="1304416" cy="130441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D4D6E95-FF9C-4F13-85EB-07E5908A71C4}">
      <dsp:nvSpPr>
        <dsp:cNvPr id="0" name=""/>
        <dsp:cNvSpPr/>
      </dsp:nvSpPr>
      <dsp:spPr>
        <a:xfrm>
          <a:off x="7251435" y="2537003"/>
          <a:ext cx="289870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3. Text Processing and Analysis</a:t>
          </a:r>
          <a:endParaRPr lang="en-US" sz="2300" kern="1200"/>
        </a:p>
      </dsp:txBody>
      <dsp:txXfrm>
        <a:off x="7251435" y="2537003"/>
        <a:ext cx="2898702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CDBF34-9461-481E-B92C-4BC2BB96D50E}" type="datetimeFigureOut">
              <a:rPr lang="en-US" smtClean="0"/>
              <a:t>12/2/24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10899-48FB-4179-B133-933D3380D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12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4" name="Google Shape;45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655" name="Google Shape;4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9378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E148A-B084-CE15-0E4E-C70DBB2232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2634" y="1598503"/>
            <a:ext cx="6851563" cy="2094723"/>
          </a:xfrm>
          <a:prstGeom prst="rect">
            <a:avLst/>
          </a:prstGeom>
        </p:spPr>
        <p:txBody>
          <a:bodyPr anchor="b"/>
          <a:lstStyle>
            <a:lvl1pPr algn="r">
              <a:defRPr b="1" i="0">
                <a:solidFill>
                  <a:schemeClr val="accent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6DE4E4A-900D-F763-B765-DBD03F99AF8B}"/>
              </a:ext>
            </a:extLst>
          </p:cNvPr>
          <p:cNvSpPr txBox="1">
            <a:spLocks/>
          </p:cNvSpPr>
          <p:nvPr userDrawn="1"/>
        </p:nvSpPr>
        <p:spPr>
          <a:xfrm>
            <a:off x="6460178" y="3883232"/>
            <a:ext cx="5284020" cy="13762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2800" dirty="0">
                <a:solidFill>
                  <a:schemeClr val="bg2"/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3666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A72F740-32E6-EA44-850A-E6C12F220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85860"/>
            <a:ext cx="767907" cy="372140"/>
          </a:xfrm>
          <a:prstGeom prst="rect">
            <a:avLst/>
          </a:prstGeom>
        </p:spPr>
        <p:txBody>
          <a:bodyPr rIns="182880" bIns="91440" anchor="b" anchorCtr="0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96B40153-E301-C647-8762-A13693E7E3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7908C-3447-49B6-290F-AF3C9E587E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0145" y="365125"/>
            <a:ext cx="6424054" cy="4919394"/>
          </a:xfrm>
        </p:spPr>
        <p:txBody>
          <a:bodyPr/>
          <a:lstStyle>
            <a:lvl1pPr algn="r">
              <a:defRPr b="1" i="0">
                <a:solidFill>
                  <a:schemeClr val="accent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2990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igh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1A18AD4-9E09-DB44-8457-CC9047A55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67" y="273132"/>
            <a:ext cx="10700832" cy="855025"/>
          </a:xfrm>
          <a:prstGeom prst="rect">
            <a:avLst/>
          </a:prstGeom>
        </p:spPr>
        <p:txBody>
          <a:bodyPr tIns="0">
            <a:normAutofit/>
          </a:bodyPr>
          <a:lstStyle>
            <a:lvl1pPr>
              <a:defRPr sz="32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B07B493-43BF-C94E-8B3B-F084C7A0D7E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4015" y="1690577"/>
            <a:ext cx="11601097" cy="4306462"/>
          </a:xfrm>
          <a:prstGeom prst="rect">
            <a:avLst/>
          </a:prstGeom>
        </p:spPr>
        <p:txBody>
          <a:bodyPr/>
          <a:lstStyle>
            <a:lvl1pPr marL="228598" indent="-228598">
              <a:buClr>
                <a:schemeClr val="accent3"/>
              </a:buClr>
              <a:buFont typeface="Wingdings" pitchFamily="2" charset="2"/>
              <a:buChar char="§"/>
              <a:defRPr>
                <a:ln>
                  <a:noFill/>
                </a:ln>
                <a:solidFill>
                  <a:schemeClr val="tx2"/>
                </a:solidFill>
              </a:defRPr>
            </a:lvl1pPr>
            <a:lvl2pPr marL="685793" indent="-228598">
              <a:buClr>
                <a:schemeClr val="accent3"/>
              </a:buClr>
              <a:buFont typeface="Wingdings" pitchFamily="2" charset="2"/>
              <a:buChar char="§"/>
              <a:defRPr>
                <a:ln>
                  <a:noFill/>
                </a:ln>
                <a:solidFill>
                  <a:schemeClr val="tx2"/>
                </a:solidFill>
              </a:defRPr>
            </a:lvl2pPr>
            <a:lvl3pPr marL="1142989" indent="-228598">
              <a:buClr>
                <a:schemeClr val="accent3"/>
              </a:buClr>
              <a:buFont typeface="Wingdings" pitchFamily="2" charset="2"/>
              <a:buChar char="§"/>
              <a:defRPr>
                <a:ln>
                  <a:noFill/>
                </a:ln>
                <a:solidFill>
                  <a:schemeClr val="tx2"/>
                </a:solidFill>
              </a:defRPr>
            </a:lvl3pPr>
            <a:lvl4pPr marL="1600184" indent="-228598">
              <a:buClr>
                <a:schemeClr val="accent3"/>
              </a:buClr>
              <a:buFont typeface="Wingdings" pitchFamily="2" charset="2"/>
              <a:buChar char="§"/>
              <a:defRPr>
                <a:ln>
                  <a:noFill/>
                </a:ln>
                <a:solidFill>
                  <a:schemeClr val="tx2"/>
                </a:solidFill>
              </a:defRPr>
            </a:lvl4pPr>
            <a:lvl5pPr marL="2057379" indent="-228598">
              <a:buClr>
                <a:schemeClr val="accent3"/>
              </a:buClr>
              <a:buFont typeface="Wingdings" pitchFamily="2" charset="2"/>
              <a:buChar char="§"/>
              <a:defRPr>
                <a:ln>
                  <a:noFill/>
                </a:ln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0DFF4E5-38F6-6546-8F7D-51984F873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4093" y="514574"/>
            <a:ext cx="767907" cy="372140"/>
          </a:xfrm>
          <a:prstGeom prst="rect">
            <a:avLst/>
          </a:prstGeom>
        </p:spPr>
        <p:txBody>
          <a:bodyPr rIns="182880" bIns="91440" anchor="b" anchorCtr="0"/>
          <a:lstStyle>
            <a:lvl1pPr algn="r">
              <a:defRPr sz="1333">
                <a:solidFill>
                  <a:schemeClr val="bg1"/>
                </a:solidFill>
              </a:defRPr>
            </a:lvl1pPr>
          </a:lstStyle>
          <a:p>
            <a:fld id="{96B40153-E301-C647-8762-A13693E7E3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579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ar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1A18AD4-9E09-DB44-8457-CC9047A55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67" y="273132"/>
            <a:ext cx="10700832" cy="855025"/>
          </a:xfrm>
          <a:prstGeom prst="rect">
            <a:avLst/>
          </a:prstGeom>
        </p:spPr>
        <p:txBody>
          <a:bodyPr tIns="0">
            <a:normAutofit/>
          </a:bodyPr>
          <a:lstStyle>
            <a:lvl1pPr>
              <a:defRPr sz="32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B07B493-43BF-C94E-8B3B-F084C7A0D7E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4015" y="1690576"/>
            <a:ext cx="11601097" cy="4330213"/>
          </a:xfrm>
          <a:prstGeom prst="rect">
            <a:avLst/>
          </a:prstGeom>
        </p:spPr>
        <p:txBody>
          <a:bodyPr/>
          <a:lstStyle>
            <a:lvl1pPr marL="228598" indent="-228598">
              <a:buClr>
                <a:schemeClr val="accent3"/>
              </a:buClr>
              <a:buFont typeface="Wingdings" pitchFamily="2" charset="2"/>
              <a:buChar char="§"/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 marL="685793" indent="-228598">
              <a:buClr>
                <a:schemeClr val="accent3"/>
              </a:buClr>
              <a:buFont typeface="Wingdings" pitchFamily="2" charset="2"/>
              <a:buChar char="§"/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 marL="1142989" indent="-228598">
              <a:buClr>
                <a:schemeClr val="accent3"/>
              </a:buClr>
              <a:buFont typeface="Wingdings" pitchFamily="2" charset="2"/>
              <a:buChar char="§"/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 marL="1600184" indent="-228598">
              <a:buClr>
                <a:schemeClr val="accent3"/>
              </a:buClr>
              <a:buFont typeface="Wingdings" pitchFamily="2" charset="2"/>
              <a:buChar char="§"/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 marL="2057379" indent="-228598">
              <a:buClr>
                <a:schemeClr val="accent3"/>
              </a:buClr>
              <a:buFont typeface="Wingdings" pitchFamily="2" charset="2"/>
              <a:buChar char="§"/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0DFF4E5-38F6-6546-8F7D-51984F873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4093" y="514574"/>
            <a:ext cx="767907" cy="372140"/>
          </a:xfrm>
          <a:prstGeom prst="rect">
            <a:avLst/>
          </a:prstGeom>
        </p:spPr>
        <p:txBody>
          <a:bodyPr rIns="182880" bIns="91440" anchor="b" anchorCtr="0"/>
          <a:lstStyle>
            <a:lvl1pPr algn="r">
              <a:defRPr sz="1333">
                <a:solidFill>
                  <a:schemeClr val="bg1"/>
                </a:solidFill>
              </a:defRPr>
            </a:lvl1pPr>
          </a:lstStyle>
          <a:p>
            <a:fld id="{96B40153-E301-C647-8762-A13693E7E3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336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1" name="Google Shape;91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endParaRPr/>
          </a:p>
        </p:txBody>
      </p:sp>
      <p:sp>
        <p:nvSpPr>
          <p:cNvPr id="1048652" name="Google Shape;92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endParaRPr/>
          </a:p>
        </p:txBody>
      </p:sp>
      <p:sp>
        <p:nvSpPr>
          <p:cNvPr id="1048653" name="Google Shape;93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</a:lvl1pPr>
            <a:lvl2pPr marL="0" lvl="1" indent="0" algn="r">
              <a:spcBef>
                <a:spcPts val="0"/>
              </a:spcBef>
              <a:buNone/>
            </a:lvl2pPr>
            <a:lvl3pPr marL="0" lvl="2" indent="0" algn="r">
              <a:spcBef>
                <a:spcPts val="0"/>
              </a:spcBef>
              <a:buNone/>
            </a:lvl3pPr>
            <a:lvl4pPr marL="0" lvl="3" indent="0" algn="r">
              <a:spcBef>
                <a:spcPts val="0"/>
              </a:spcBef>
              <a:buNone/>
            </a:lvl4pPr>
            <a:lvl5pPr marL="0" lvl="4" indent="0" algn="r">
              <a:spcBef>
                <a:spcPts val="0"/>
              </a:spcBef>
              <a:buNone/>
            </a:lvl5pPr>
            <a:lvl6pPr marL="0" lvl="5" indent="0" algn="r">
              <a:spcBef>
                <a:spcPts val="0"/>
              </a:spcBef>
              <a:buNone/>
            </a:lvl6pPr>
            <a:lvl7pPr marL="0" lvl="6" indent="0" algn="r">
              <a:spcBef>
                <a:spcPts val="0"/>
              </a:spcBef>
              <a:buNone/>
            </a:lvl7pPr>
            <a:lvl8pPr marL="0" lvl="7" indent="0" algn="r">
              <a:spcBef>
                <a:spcPts val="0"/>
              </a:spcBef>
              <a:buNone/>
            </a:lvl8pPr>
            <a:lvl9pPr marL="0" lvl="8" indent="0" algn="r">
              <a:spcBef>
                <a:spcPts val="0"/>
              </a:spcBef>
              <a:buNone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80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7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759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64" r:id="rId2"/>
    <p:sldLayoutId id="2147483665" r:id="rId3"/>
    <p:sldLayoutId id="2147483679" r:id="rId4"/>
    <p:sldLayoutId id="2147483680" r:id="rId5"/>
    <p:sldLayoutId id="214748368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svg"/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12" Type="http://schemas.openxmlformats.org/officeDocument/2006/relationships/image" Target="../media/image8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11" Type="http://schemas.openxmlformats.org/officeDocument/2006/relationships/image" Target="../media/image83.svg"/><Relationship Id="rId5" Type="http://schemas.openxmlformats.org/officeDocument/2006/relationships/image" Target="../media/image77.svg"/><Relationship Id="rId15" Type="http://schemas.openxmlformats.org/officeDocument/2006/relationships/image" Target="../media/image87.sv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svg"/><Relationship Id="rId1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D657B2-6CAA-AFCF-942E-92219C578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0" y="2770598"/>
            <a:ext cx="5660967" cy="203415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From Data to Value: AI in Serbia's Mass Valuation Landscape</a:t>
            </a:r>
            <a:br>
              <a:rPr lang="sr-Latn-RS" dirty="0"/>
            </a:b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1694157" y="4824061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332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MODEL DEVELOPMENT</a:t>
            </a:r>
          </a:p>
        </p:txBody>
      </p:sp>
      <p:sp>
        <p:nvSpPr>
          <p:cNvPr id="4" name="Google Shape;790;p25"/>
          <p:cNvSpPr/>
          <p:nvPr/>
        </p:nvSpPr>
        <p:spPr>
          <a:xfrm>
            <a:off x="529388" y="1592797"/>
            <a:ext cx="7198993" cy="421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848F"/>
              </a:buClr>
              <a:buSzPts val="4000"/>
              <a:buFont typeface="Calibri"/>
              <a:buNone/>
            </a:pPr>
            <a:r>
              <a:rPr lang="en-US" sz="4000" b="1" i="0" u="none" strike="noStrike" cap="none" dirty="0">
                <a:solidFill>
                  <a:srgbClr val="FC848F"/>
                </a:solidFill>
                <a:latin typeface="Calibri"/>
                <a:ea typeface="Calibri"/>
                <a:cs typeface="Calibri"/>
                <a:sym typeface="Calibri"/>
              </a:rPr>
              <a:t>Four Key Components to the Model Development Process: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0" indent="-742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061B"/>
              </a:buClr>
              <a:buSzPts val="4000"/>
              <a:buFont typeface="Calibri"/>
              <a:buAutoNum type="arabicPeriod"/>
            </a:pPr>
            <a:r>
              <a:rPr lang="en-US" sz="40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Data Characteristics</a:t>
            </a:r>
            <a:endParaRPr sz="40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0" indent="-742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061B"/>
              </a:buClr>
              <a:buSzPts val="4000"/>
              <a:buFont typeface="Calibri"/>
              <a:buAutoNum type="arabicPeriod"/>
            </a:pPr>
            <a:r>
              <a:rPr lang="en-US" sz="40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Regression Analysis</a:t>
            </a:r>
            <a:endParaRPr sz="40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0" indent="-742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061B"/>
              </a:buClr>
              <a:buSzPts val="4000"/>
              <a:buFont typeface="Calibri"/>
              <a:buAutoNum type="arabicPeriod"/>
            </a:pPr>
            <a:r>
              <a:rPr lang="en-US" sz="40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Creation of Time Variables</a:t>
            </a:r>
          </a:p>
          <a:p>
            <a:pPr marL="742950" marR="0" lvl="0" indent="-742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061B"/>
              </a:buClr>
              <a:buSzPts val="4000"/>
              <a:buFont typeface="Calibri"/>
              <a:buAutoNum type="arabicPeriod"/>
            </a:pPr>
            <a:r>
              <a:rPr lang="en-US" sz="40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Geospatial Data Analysis</a:t>
            </a:r>
            <a:endParaRPr sz="40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791;p25" descr="Globe with solid fill"/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>
            <a:fillRect/>
          </a:stretch>
        </p:blipFill>
        <p:spPr>
          <a:xfrm>
            <a:off x="7642370" y="1506556"/>
            <a:ext cx="2011400" cy="201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792;p25" descr="Monthly calendar with solid fill"/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>
            <a:fillRect/>
          </a:stretch>
        </p:blipFill>
        <p:spPr>
          <a:xfrm>
            <a:off x="9653770" y="1506556"/>
            <a:ext cx="2011400" cy="201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93;p25" descr="Disk with solid fill"/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>
            <a:fillRect/>
          </a:stretch>
        </p:blipFill>
        <p:spPr>
          <a:xfrm>
            <a:off x="7644928" y="3797936"/>
            <a:ext cx="2011400" cy="201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94;p25" descr="Statistics with solid fill"/>
          <p:cNvPicPr preferRelativeResize="0">
            <a:picLocks/>
          </p:cNvPicPr>
          <p:nvPr/>
        </p:nvPicPr>
        <p:blipFill rotWithShape="1">
          <a:blip r:embed="rId5">
            <a:alphaModFix/>
          </a:blip>
          <a:srcRect/>
          <a:stretch>
            <a:fillRect/>
          </a:stretch>
        </p:blipFill>
        <p:spPr>
          <a:xfrm>
            <a:off x="9653770" y="3797936"/>
            <a:ext cx="2011400" cy="201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684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7EE8A-B087-F954-8A45-496240AF9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REGRESSION ANALYSIS</a:t>
            </a:r>
            <a:endParaRPr lang="en-R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CE0BDC0-BCAC-BA22-D78E-36CFE033527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4467" y="1263893"/>
            <a:ext cx="5490985" cy="433021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</a:rPr>
              <a:t>Hedonic regression, using least squares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</a:rPr>
              <a:t>﻿﻿Turning multiplicative into an additive formula structure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</a:rPr>
              <a:t>﻿﻿Converting the model results back into a multiplicative structure using exponents</a:t>
            </a:r>
          </a:p>
          <a:p>
            <a:endParaRPr lang="en-R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D7BB7B-C477-9A8B-1E08-C1CDF2267DCC}"/>
              </a:ext>
            </a:extLst>
          </p:cNvPr>
          <p:cNvSpPr txBox="1"/>
          <p:nvPr/>
        </p:nvSpPr>
        <p:spPr>
          <a:xfrm>
            <a:off x="6476550" y="1263893"/>
            <a:ext cx="498348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﻿﻿Data extraction</a:t>
            </a:r>
          </a:p>
          <a:p>
            <a:pPr marL="457200" indent="-4572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effectLst/>
              </a:rPr>
              <a:t>Exploratory data analysis and variable transformation</a:t>
            </a:r>
          </a:p>
          <a:p>
            <a:pPr marL="457200" indent="-4572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effectLst/>
              </a:rPr>
              <a:t>﻿﻿Regression analysis</a:t>
            </a:r>
          </a:p>
          <a:p>
            <a:pPr marL="457200" indent="-4572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effectLst/>
              </a:rPr>
              <a:t>﻿﻿Creation of time variables</a:t>
            </a:r>
          </a:p>
          <a:p>
            <a:pPr marL="457200" indent="-4572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effectLst/>
              </a:rPr>
              <a:t>﻿﻿Geospatial data analysis</a:t>
            </a:r>
          </a:p>
          <a:p>
            <a:endParaRPr lang="en-RS" dirty="0"/>
          </a:p>
        </p:txBody>
      </p:sp>
      <p:pic>
        <p:nvPicPr>
          <p:cNvPr id="10" name="Picture 9" descr="A white background with red text&#10;&#10;Description automatically generated">
            <a:extLst>
              <a:ext uri="{FF2B5EF4-FFF2-40B4-BE49-F238E27FC236}">
                <a16:creationId xmlns:a16="http://schemas.microsoft.com/office/drawing/2014/main" id="{0C4A9AEC-27D1-8C65-6653-8AE98DBDD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47" y="4351686"/>
            <a:ext cx="4303816" cy="1786224"/>
          </a:xfrm>
          <a:prstGeom prst="rect">
            <a:avLst/>
          </a:prstGeom>
        </p:spPr>
      </p:pic>
      <p:pic>
        <p:nvPicPr>
          <p:cNvPr id="12" name="Picture 11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B616D36B-A958-199F-096D-BE4514D86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544" y="4218548"/>
            <a:ext cx="4745491" cy="178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38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119AA-2814-C02B-4E24-EF22DA994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REGRESSION ANALYSIS</a:t>
            </a:r>
            <a:endParaRPr lang="en-RS" dirty="0"/>
          </a:p>
        </p:txBody>
      </p:sp>
      <p:pic>
        <p:nvPicPr>
          <p:cNvPr id="5" name="Picture 4" descr="A close-up of a list&#10;&#10;Description automatically generated">
            <a:extLst>
              <a:ext uri="{FF2B5EF4-FFF2-40B4-BE49-F238E27FC236}">
                <a16:creationId xmlns:a16="http://schemas.microsoft.com/office/drawing/2014/main" id="{70F9530D-D45A-86B1-89FD-D77077E61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8888" y="1986237"/>
            <a:ext cx="7772400" cy="3439304"/>
          </a:xfrm>
          <a:prstGeom prst="rect">
            <a:avLst/>
          </a:prstGeom>
        </p:spPr>
      </p:pic>
      <p:pic>
        <p:nvPicPr>
          <p:cNvPr id="7" name="Picture 6" descr="A close-up of a toy&#10;&#10;Description automatically generated">
            <a:extLst>
              <a:ext uri="{FF2B5EF4-FFF2-40B4-BE49-F238E27FC236}">
                <a16:creationId xmlns:a16="http://schemas.microsoft.com/office/drawing/2014/main" id="{9EBE5E41-7FB0-D3D3-8E1D-AE15F4AA9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82" y="1257300"/>
            <a:ext cx="3057085" cy="489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36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87A5B-9F2A-FAA6-00F7-BB334631D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MASS VALUATION MODELS</a:t>
            </a:r>
            <a:endParaRPr lang="en-RS" dirty="0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FD5C41D2-0926-4582-54C9-B87E86A6B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94" y="1383031"/>
            <a:ext cx="10983922" cy="469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08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217B8-E19A-678E-9A63-D41A7B526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S" dirty="0"/>
              <a:t>MODEL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0E624-C971-CB56-4C80-E856F33F0B2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4467" y="1333176"/>
            <a:ext cx="5446759" cy="4330213"/>
          </a:xfrm>
        </p:spPr>
        <p:txBody>
          <a:bodyPr>
            <a:normAutofit/>
          </a:bodyPr>
          <a:lstStyle/>
          <a:p>
            <a:r>
              <a:rPr lang="en-GB" sz="2400" dirty="0"/>
              <a:t>Testing of the RGA valuation results by one of the largest commercial banks was performed on </a:t>
            </a:r>
            <a:r>
              <a:rPr lang="en-GB" sz="2400" b="1" dirty="0"/>
              <a:t>15,816 appraised apartments</a:t>
            </a:r>
            <a:r>
              <a:rPr lang="en-GB" sz="2400" dirty="0"/>
              <a:t> for Q3 2023.The average deviation is </a:t>
            </a:r>
            <a:r>
              <a:rPr lang="en-GB" sz="2400" b="1" dirty="0"/>
              <a:t>-1.3%</a:t>
            </a:r>
            <a:r>
              <a:rPr lang="en-GB" sz="2400" dirty="0"/>
              <a:t>, with a </a:t>
            </a:r>
            <a:r>
              <a:rPr lang="en-GB" sz="2400" b="1" dirty="0"/>
              <a:t>median of -3.3%</a:t>
            </a:r>
            <a:r>
              <a:rPr lang="en-GB" sz="2400" dirty="0"/>
              <a:t>.Overall, the RGA valuation differs by </a:t>
            </a:r>
            <a:r>
              <a:rPr lang="en-GB" sz="2400" b="1" dirty="0"/>
              <a:t>-3.3% median</a:t>
            </a:r>
            <a:r>
              <a:rPr lang="en-GB" sz="2400" dirty="0"/>
              <a:t> from the bank's valuation for the same period.</a:t>
            </a:r>
            <a:endParaRPr lang="en-R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89DA0D-32A6-38F7-EEFC-489454B11506}"/>
              </a:ext>
            </a:extLst>
          </p:cNvPr>
          <p:cNvSpPr txBox="1"/>
          <p:nvPr/>
        </p:nvSpPr>
        <p:spPr>
          <a:xfrm>
            <a:off x="5807414" y="1255355"/>
            <a:ext cx="57587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3"/>
              </a:buClr>
              <a:buFont typeface="Wingdings" pitchFamily="2" charset="2"/>
              <a:buChar char="§"/>
            </a:pPr>
            <a:r>
              <a:rPr lang="en-GB" sz="2400" dirty="0">
                <a:solidFill>
                  <a:schemeClr val="bg1"/>
                </a:solidFill>
              </a:rPr>
              <a:t>Testing was conducted for the </a:t>
            </a:r>
            <a:r>
              <a:rPr lang="en-GB" sz="2400" b="1" dirty="0">
                <a:solidFill>
                  <a:schemeClr val="bg1"/>
                </a:solidFill>
              </a:rPr>
              <a:t>T2 2024</a:t>
            </a:r>
            <a:r>
              <a:rPr lang="en-GB" sz="2400" dirty="0">
                <a:solidFill>
                  <a:schemeClr val="bg1"/>
                </a:solidFill>
              </a:rPr>
              <a:t> valuation period using data from the valuation database of the </a:t>
            </a:r>
            <a:r>
              <a:rPr lang="en-GB" sz="2400" b="1" dirty="0">
                <a:solidFill>
                  <a:schemeClr val="bg1"/>
                </a:solidFill>
              </a:rPr>
              <a:t>National Bank of Serbia</a:t>
            </a:r>
            <a:r>
              <a:rPr lang="en-GB" sz="2400" dirty="0">
                <a:solidFill>
                  <a:schemeClr val="bg1"/>
                </a:solidFill>
              </a:rPr>
              <a:t> for the same period.    A total of </a:t>
            </a:r>
            <a:r>
              <a:rPr lang="en-GB" sz="2400" b="1" dirty="0">
                <a:solidFill>
                  <a:schemeClr val="bg1"/>
                </a:solidFill>
              </a:rPr>
              <a:t>1,907 apartments</a:t>
            </a:r>
            <a:r>
              <a:rPr lang="en-GB" sz="2400" dirty="0">
                <a:solidFill>
                  <a:schemeClr val="bg1"/>
                </a:solidFill>
              </a:rPr>
              <a:t> were linked. RGA's valuation values are </a:t>
            </a:r>
            <a:r>
              <a:rPr lang="en-GB" sz="2400" b="1" dirty="0">
                <a:solidFill>
                  <a:schemeClr val="bg1"/>
                </a:solidFill>
              </a:rPr>
              <a:t>on average 4.7% lower</a:t>
            </a:r>
            <a:r>
              <a:rPr lang="en-GB" sz="2400" dirty="0">
                <a:solidFill>
                  <a:schemeClr val="bg1"/>
                </a:solidFill>
              </a:rPr>
              <a:t> compared to the valuations made by appraisers for credit requirements in T2 2024.</a:t>
            </a:r>
            <a:endParaRPr lang="en-RS" sz="2400" dirty="0">
              <a:solidFill>
                <a:schemeClr val="bg1"/>
              </a:solidFill>
            </a:endParaRPr>
          </a:p>
        </p:txBody>
      </p:sp>
      <p:pic>
        <p:nvPicPr>
          <p:cNvPr id="6" name="Picture 5" descr="A blue box with green text&#10;&#10;Description automatically generated">
            <a:extLst>
              <a:ext uri="{FF2B5EF4-FFF2-40B4-BE49-F238E27FC236}">
                <a16:creationId xmlns:a16="http://schemas.microsoft.com/office/drawing/2014/main" id="{6665A46F-CB87-B013-4508-AECAEE420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83" y="4566517"/>
            <a:ext cx="4672445" cy="1634828"/>
          </a:xfrm>
          <a:prstGeom prst="rect">
            <a:avLst/>
          </a:prstGeom>
        </p:spPr>
      </p:pic>
      <p:pic>
        <p:nvPicPr>
          <p:cNvPr id="8" name="Picture 7" descr="A white and blue text on a white background&#10;&#10;Description automatically generated">
            <a:extLst>
              <a:ext uri="{FF2B5EF4-FFF2-40B4-BE49-F238E27FC236}">
                <a16:creationId xmlns:a16="http://schemas.microsoft.com/office/drawing/2014/main" id="{B55F1692-F0DE-3B3D-CA1F-ABC27B918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970" y="4671675"/>
            <a:ext cx="4971431" cy="152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00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67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en-US" dirty="0"/>
              <a:t>Values free for public!</a:t>
            </a:r>
          </a:p>
        </p:txBody>
      </p:sp>
      <p:sp>
        <p:nvSpPr>
          <p:cNvPr id="6" name="Google Shape;768;p23"/>
          <p:cNvSpPr txBox="1">
            <a:spLocks/>
          </p:cNvSpPr>
          <p:nvPr/>
        </p:nvSpPr>
        <p:spPr>
          <a:xfrm>
            <a:off x="166278" y="1338810"/>
            <a:ext cx="5552878" cy="4696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accent6"/>
              </a:buClr>
              <a:buSzPct val="100000"/>
              <a:buFont typeface="Noto Sans Symbols"/>
              <a:buChar char="▪"/>
            </a:pPr>
            <a:r>
              <a:rPr lang="en-US" dirty="0">
                <a:solidFill>
                  <a:schemeClr val="bg1"/>
                </a:solidFill>
              </a:rPr>
              <a:t>In June 2024 RGA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published data on website the estimated values ​​of </a:t>
            </a:r>
            <a:r>
              <a:rPr lang="sr-Latn-R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all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condominiums </a:t>
            </a:r>
            <a:r>
              <a:rPr lang="en-US" dirty="0">
                <a:solidFill>
                  <a:schemeClr val="bg1"/>
                </a:solidFill>
              </a:rPr>
              <a:t>(majority of people in big cities live in, buy and sell condominiums), </a:t>
            </a:r>
            <a:endParaRPr lang="sr-Latn-RS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buClr>
                <a:schemeClr val="accent6"/>
              </a:buClr>
              <a:buSzPct val="100000"/>
              <a:buFont typeface="Noto Sans Symbols"/>
              <a:buChar char="▪"/>
            </a:pPr>
            <a:r>
              <a:rPr lang="en-US" dirty="0">
                <a:solidFill>
                  <a:schemeClr val="bg1"/>
                </a:solidFill>
              </a:rPr>
              <a:t>all garage spaces and</a:t>
            </a:r>
            <a:endParaRPr lang="sr-Latn-RS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buClr>
                <a:schemeClr val="accent6"/>
              </a:buClr>
              <a:buSzPct val="100000"/>
              <a:buFont typeface="Noto Sans Symbols"/>
              <a:buChar char="▪"/>
            </a:pPr>
            <a:r>
              <a:rPr lang="en-US" dirty="0">
                <a:solidFill>
                  <a:schemeClr val="bg1"/>
                </a:solidFill>
              </a:rPr>
              <a:t>apartments in family residential buildings. </a:t>
            </a:r>
          </a:p>
          <a:p>
            <a:pPr>
              <a:spcBef>
                <a:spcPts val="1600"/>
              </a:spcBef>
              <a:buClr>
                <a:schemeClr val="accent6"/>
              </a:buClr>
              <a:buSzPct val="100000"/>
              <a:buFont typeface="Noto Sans Symbols"/>
              <a:buChar char="▪"/>
            </a:pPr>
            <a:r>
              <a:rPr lang="en-US" dirty="0">
                <a:solidFill>
                  <a:schemeClr val="bg1"/>
                </a:solidFill>
              </a:rPr>
              <a:t>For the first time in history,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every citizen of Serbia</a:t>
            </a:r>
            <a:r>
              <a:rPr lang="en-US" dirty="0">
                <a:solidFill>
                  <a:schemeClr val="bg1"/>
                </a:solidFill>
              </a:rPr>
              <a:t> can now check the estimated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value</a:t>
            </a:r>
            <a:r>
              <a:rPr lang="en-US" dirty="0">
                <a:solidFill>
                  <a:schemeClr val="bg1"/>
                </a:solidFill>
              </a:rPr>
              <a:t> of their property completely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free of charge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>
              <a:spcBef>
                <a:spcPts val="1600"/>
              </a:spcBef>
              <a:buClr>
                <a:schemeClr val="accent6"/>
              </a:buClr>
              <a:buSzPct val="100000"/>
              <a:buFont typeface="Noto Sans Symbols"/>
              <a:buChar char="▪"/>
            </a:pPr>
            <a:r>
              <a:rPr lang="en-US" dirty="0">
                <a:solidFill>
                  <a:schemeClr val="bg1"/>
                </a:solidFill>
              </a:rPr>
              <a:t>It is more then 1 000 000 proprieties </a:t>
            </a:r>
            <a:endParaRPr lang="sr-Latn-RS" dirty="0">
              <a:solidFill>
                <a:schemeClr val="bg1"/>
              </a:solidFill>
            </a:endParaRPr>
          </a:p>
          <a:p>
            <a:pPr>
              <a:spcBef>
                <a:spcPts val="1600"/>
              </a:spcBef>
              <a:buClr>
                <a:schemeClr val="accent6"/>
              </a:buClr>
              <a:buSzPct val="100000"/>
              <a:buFont typeface="Noto Sans Symbols"/>
              <a:buChar char="▪"/>
            </a:pPr>
            <a:endParaRPr lang="en-US" dirty="0">
              <a:solidFill>
                <a:schemeClr val="bg1"/>
              </a:solidFill>
            </a:endParaRPr>
          </a:p>
          <a:p>
            <a:pPr indent="-90804">
              <a:spcBef>
                <a:spcPts val="1600"/>
              </a:spcBef>
              <a:buClr>
                <a:schemeClr val="accent6"/>
              </a:buClr>
              <a:buSzPct val="100000"/>
              <a:buFont typeface="Noto Sans Symbols"/>
              <a:buNone/>
            </a:pPr>
            <a:endParaRPr lang="en-US" dirty="0">
              <a:solidFill>
                <a:schemeClr val="bg1"/>
              </a:solidFill>
            </a:endParaRPr>
          </a:p>
          <a:p>
            <a:pPr indent="-90804">
              <a:spcBef>
                <a:spcPts val="1600"/>
              </a:spcBef>
              <a:buClr>
                <a:schemeClr val="accent6"/>
              </a:buClr>
              <a:buSzPct val="100000"/>
              <a:buFont typeface="Noto Sans Symbols"/>
              <a:buNone/>
            </a:pPr>
            <a:endParaRPr lang="en-US" dirty="0">
              <a:solidFill>
                <a:schemeClr val="bg1"/>
              </a:solidFill>
            </a:endParaRPr>
          </a:p>
          <a:p>
            <a:pPr indent="-90804">
              <a:spcBef>
                <a:spcPts val="1600"/>
              </a:spcBef>
              <a:buClr>
                <a:schemeClr val="accent6"/>
              </a:buClr>
              <a:buSzPct val="100000"/>
              <a:buFont typeface="Noto Sans Symbols"/>
              <a:buNone/>
            </a:pPr>
            <a:endParaRPr lang="en-US" dirty="0">
              <a:solidFill>
                <a:schemeClr val="bg1"/>
              </a:solidFill>
            </a:endParaRPr>
          </a:p>
          <a:p>
            <a:pPr indent="-90804">
              <a:spcBef>
                <a:spcPts val="1600"/>
              </a:spcBef>
              <a:buClr>
                <a:schemeClr val="accent6"/>
              </a:buClr>
              <a:buSzPct val="100000"/>
              <a:buFont typeface="Noto Sans Symbols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Google Shape;770;p23"/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>
            <a:fillRect/>
          </a:stretch>
        </p:blipFill>
        <p:spPr>
          <a:xfrm>
            <a:off x="5802285" y="1737821"/>
            <a:ext cx="6177668" cy="36654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0057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212"/>
            <a:ext cx="11998036" cy="674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07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90;p32"/>
          <p:cNvSpPr>
            <a:spLocks noGrp="1"/>
          </p:cNvSpPr>
          <p:nvPr>
            <p:ph type="title"/>
          </p:nvPr>
        </p:nvSpPr>
        <p:spPr>
          <a:xfrm>
            <a:off x="-1147133" y="356259"/>
            <a:ext cx="10700832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Real Estate Market Trends</a:t>
            </a:r>
            <a:r>
              <a:rPr lang="sr-Latn-RS"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in Serbia</a:t>
            </a:r>
            <a:endParaRPr lang="en-US" sz="32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42" y="1585310"/>
            <a:ext cx="11546067" cy="407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76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1" y="-11212"/>
            <a:ext cx="11998036" cy="67488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024563" y="3855682"/>
            <a:ext cx="800186" cy="45031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09207" y="246819"/>
            <a:ext cx="9182793" cy="1323439"/>
          </a:xfrm>
          <a:prstGeom prst="rect">
            <a:avLst/>
          </a:prstGeom>
          <a:solidFill>
            <a:srgbClr val="B53427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Narrow" panose="020B0604020202020204" pitchFamily="34" charset="0"/>
                <a:ea typeface="+mj-ea"/>
                <a:cs typeface="Arial Narrow" panose="020B0604020202020204" pitchFamily="34" charset="0"/>
              </a:rPr>
              <a:t>Residential Real Estate Price Indices In Europe, Т1 2019=100</a:t>
            </a:r>
            <a:endParaRPr lang="sr-Latn-RS" sz="2400" b="1" dirty="0">
              <a:solidFill>
                <a:schemeClr val="bg1"/>
              </a:solidFill>
              <a:latin typeface="Arial Narrow" panose="020B0604020202020204" pitchFamily="34" charset="0"/>
              <a:ea typeface="+mj-ea"/>
              <a:cs typeface="Arial Narrow" panose="020B0604020202020204" pitchFamily="34" charset="0"/>
            </a:endParaRPr>
          </a:p>
          <a:p>
            <a:r>
              <a:rPr lang="sr-Latn-RS" sz="2400" b="1" dirty="0">
                <a:solidFill>
                  <a:schemeClr val="bg1"/>
                </a:solidFill>
                <a:latin typeface="Arial Narrow" panose="020B0604020202020204" pitchFamily="34" charset="0"/>
                <a:ea typeface="+mj-ea"/>
                <a:cs typeface="Arial Narrow" panose="020B0604020202020204" pitchFamily="34" charset="0"/>
                <a:sym typeface="Arial"/>
              </a:rPr>
              <a:t>RGA Index </a:t>
            </a:r>
            <a:r>
              <a:rPr lang="en-US" sz="2400" b="1" dirty="0">
                <a:solidFill>
                  <a:schemeClr val="bg1"/>
                </a:solidFill>
                <a:latin typeface="Arial Narrow" panose="020B0604020202020204" pitchFamily="34" charset="0"/>
                <a:ea typeface="+mj-ea"/>
                <a:cs typeface="Arial Narrow" panose="020B0604020202020204" pitchFamily="34" charset="0"/>
                <a:sym typeface="Arial"/>
              </a:rPr>
              <a:t>Rate of Change of Index </a:t>
            </a:r>
            <a:endParaRPr lang="sr-Latn-RS" sz="2400" b="1" dirty="0">
              <a:solidFill>
                <a:schemeClr val="bg1"/>
              </a:solidFill>
              <a:latin typeface="Arial Narrow" panose="020B0604020202020204" pitchFamily="34" charset="0"/>
              <a:ea typeface="+mj-ea"/>
              <a:cs typeface="Arial Narrow" panose="020B0604020202020204" pitchFamily="34" charset="0"/>
              <a:sym typeface="Arial"/>
            </a:endParaRPr>
          </a:p>
          <a:p>
            <a:r>
              <a:rPr lang="en-US" sz="1400" b="1" dirty="0">
                <a:solidFill>
                  <a:schemeClr val="bg1"/>
                </a:solidFill>
                <a:latin typeface="Arial Narrow" panose="020B0604020202020204" pitchFamily="34" charset="0"/>
                <a:ea typeface="+mj-ea"/>
                <a:cs typeface="Arial Narrow" panose="020B0604020202020204" pitchFamily="34" charset="0"/>
                <a:sym typeface="Arial"/>
              </a:rPr>
              <a:t>(Year Over Year)</a:t>
            </a:r>
            <a:endParaRPr lang="sr-Latn-RS" sz="1400" b="1" dirty="0">
              <a:solidFill>
                <a:schemeClr val="bg1"/>
              </a:solidFill>
              <a:latin typeface="Arial Narrow" panose="020B0604020202020204" pitchFamily="34" charset="0"/>
              <a:ea typeface="+mj-ea"/>
              <a:cs typeface="Arial Narrow" panose="020B0604020202020204" pitchFamily="34" charset="0"/>
              <a:sym typeface="Arial"/>
            </a:endParaRPr>
          </a:p>
          <a:p>
            <a:endParaRPr lang="en-US" b="1" dirty="0">
              <a:solidFill>
                <a:srgbClr val="FF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2363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00;p26"/>
          <p:cNvSpPr txBox="1">
            <a:spLocks noGrp="1"/>
          </p:cNvSpPr>
          <p:nvPr>
            <p:ph type="title"/>
          </p:nvPr>
        </p:nvSpPr>
        <p:spPr>
          <a:xfrm>
            <a:off x="507100" y="429611"/>
            <a:ext cx="10700832" cy="85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 fontScale="90000"/>
          </a:bodyPr>
          <a:lstStyle/>
          <a:p>
            <a:pPr algn="ctr"/>
            <a:r>
              <a:rPr lang="en-US" cap="small" dirty="0">
                <a:latin typeface="Arial" panose="020B0604020202020204" pitchFamily="34" charset="0"/>
                <a:cs typeface="Arial" panose="020B0604020202020204" pitchFamily="34" charset="0"/>
              </a:rPr>
              <a:t>Machine Learning &amp; AI</a:t>
            </a:r>
            <a:r>
              <a:rPr lang="sr-Latn-RS" cap="small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cap="small" dirty="0">
                <a:latin typeface="Arial" panose="020B0604020202020204" pitchFamily="34" charset="0"/>
                <a:cs typeface="Arial" panose="020B0604020202020204" pitchFamily="34" charset="0"/>
              </a:rPr>
              <a:t>Mass Valuation</a:t>
            </a:r>
            <a:br>
              <a:rPr lang="en-US" cap="small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grpSp>
        <p:nvGrpSpPr>
          <p:cNvPr id="9" name="Google Shape;802;p26"/>
          <p:cNvGrpSpPr/>
          <p:nvPr/>
        </p:nvGrpSpPr>
        <p:grpSpPr>
          <a:xfrm>
            <a:off x="1065720" y="2726021"/>
            <a:ext cx="9910516" cy="2996086"/>
            <a:chOff x="-2196142" y="2926391"/>
            <a:chExt cx="9910516" cy="2996086"/>
          </a:xfrm>
        </p:grpSpPr>
        <p:sp>
          <p:nvSpPr>
            <p:cNvPr id="10" name="Google Shape;803;p26"/>
            <p:cNvSpPr/>
            <p:nvPr/>
          </p:nvSpPr>
          <p:spPr>
            <a:xfrm>
              <a:off x="-2196142" y="4577592"/>
              <a:ext cx="4494087" cy="1344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7D5CB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247650" tIns="189475" rIns="313300" bIns="189475" anchor="ctr" anchorCtr="0">
              <a:noAutofit/>
            </a:bodyPr>
            <a:lstStyle/>
            <a:p>
              <a:pPr marL="0" marR="0" lvl="1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Calibri"/>
                <a:buNone/>
              </a:pPr>
              <a:r>
                <a:rPr lang="en-US" sz="2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Real Estate Price Registry </a:t>
              </a:r>
              <a:r>
                <a:rPr lang="en-US" sz="2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</a:t>
              </a:r>
              <a:r>
                <a:rPr lang="en-US" sz="2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REPR</a:t>
              </a:r>
              <a:r>
                <a:rPr lang="en-US" sz="2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) </a:t>
              </a:r>
              <a:endPara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1" indent="0" algn="ctr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Calibri"/>
                <a:buNone/>
              </a:pPr>
              <a:r>
                <a:rPr lang="en-US" sz="2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Real Estate Cadastre</a:t>
              </a:r>
              <a:endPara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804;p26"/>
            <p:cNvSpPr/>
            <p:nvPr/>
          </p:nvSpPr>
          <p:spPr>
            <a:xfrm>
              <a:off x="-1213060" y="2926391"/>
              <a:ext cx="2527924" cy="1455907"/>
            </a:xfrm>
            <a:custGeom>
              <a:avLst/>
              <a:gdLst/>
              <a:ahLst/>
              <a:cxnLst/>
              <a:rect l="l" t="t" r="r" b="b"/>
              <a:pathLst>
                <a:path w="2527924" h="1455907" extrusionOk="0">
                  <a:moveTo>
                    <a:pt x="0" y="242656"/>
                  </a:moveTo>
                  <a:cubicBezTo>
                    <a:pt x="0" y="108641"/>
                    <a:pt x="108641" y="0"/>
                    <a:pt x="242656" y="0"/>
                  </a:cubicBezTo>
                  <a:lnTo>
                    <a:pt x="2285268" y="0"/>
                  </a:lnTo>
                  <a:cubicBezTo>
                    <a:pt x="2419283" y="0"/>
                    <a:pt x="2527924" y="108641"/>
                    <a:pt x="2527924" y="242656"/>
                  </a:cubicBezTo>
                  <a:lnTo>
                    <a:pt x="2527924" y="1213251"/>
                  </a:lnTo>
                  <a:cubicBezTo>
                    <a:pt x="2527924" y="1347266"/>
                    <a:pt x="2419283" y="1455907"/>
                    <a:pt x="2285268" y="1455907"/>
                  </a:cubicBezTo>
                  <a:lnTo>
                    <a:pt x="242656" y="1455907"/>
                  </a:lnTo>
                  <a:cubicBezTo>
                    <a:pt x="108641" y="1455907"/>
                    <a:pt x="0" y="1347266"/>
                    <a:pt x="0" y="1213251"/>
                  </a:cubicBezTo>
                  <a:lnTo>
                    <a:pt x="0" y="24265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96800" tIns="133925" rIns="196800" bIns="1339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300"/>
                <a:buFont typeface="Calibri"/>
                <a:buNone/>
              </a:pPr>
              <a:r>
                <a:rPr lang="en-US" sz="33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Primary data sources</a:t>
              </a:r>
            </a:p>
          </p:txBody>
        </p:sp>
        <p:sp>
          <p:nvSpPr>
            <p:cNvPr id="12" name="Google Shape;805;p26"/>
            <p:cNvSpPr/>
            <p:nvPr/>
          </p:nvSpPr>
          <p:spPr>
            <a:xfrm>
              <a:off x="3220287" y="4577592"/>
              <a:ext cx="4494087" cy="1344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E0E0E0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247650" tIns="189475" rIns="313300" bIns="189475" anchor="ctr" anchorCtr="0">
              <a:noAutofit/>
            </a:bodyPr>
            <a:lstStyle/>
            <a:p>
              <a:pPr marL="0" marR="0" lvl="1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Calibri"/>
                <a:buNone/>
              </a:pPr>
              <a:r>
                <a:rPr lang="en-US" sz="2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Condo Registry</a:t>
              </a:r>
              <a:endPara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1" indent="0" algn="ctr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Calibri"/>
                <a:buNone/>
              </a:pPr>
              <a:r>
                <a:rPr lang="en-US" sz="2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Local Tax Administration</a:t>
              </a:r>
              <a:endPara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1" indent="0" algn="ctr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Calibri"/>
                <a:buNone/>
              </a:pPr>
              <a:r>
                <a:rPr lang="en-US" sz="2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Geosrbija</a:t>
              </a:r>
              <a:endPara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806;p26"/>
            <p:cNvSpPr/>
            <p:nvPr/>
          </p:nvSpPr>
          <p:spPr>
            <a:xfrm>
              <a:off x="4203369" y="2926392"/>
              <a:ext cx="2527924" cy="1455907"/>
            </a:xfrm>
            <a:custGeom>
              <a:avLst/>
              <a:gdLst/>
              <a:ahLst/>
              <a:cxnLst/>
              <a:rect l="l" t="t" r="r" b="b"/>
              <a:pathLst>
                <a:path w="2527924" h="1455907" extrusionOk="0">
                  <a:moveTo>
                    <a:pt x="0" y="242656"/>
                  </a:moveTo>
                  <a:cubicBezTo>
                    <a:pt x="0" y="108641"/>
                    <a:pt x="108641" y="0"/>
                    <a:pt x="242656" y="0"/>
                  </a:cubicBezTo>
                  <a:lnTo>
                    <a:pt x="2285268" y="0"/>
                  </a:lnTo>
                  <a:cubicBezTo>
                    <a:pt x="2419283" y="0"/>
                    <a:pt x="2527924" y="108641"/>
                    <a:pt x="2527924" y="242656"/>
                  </a:cubicBezTo>
                  <a:lnTo>
                    <a:pt x="2527924" y="1213251"/>
                  </a:lnTo>
                  <a:cubicBezTo>
                    <a:pt x="2527924" y="1347266"/>
                    <a:pt x="2419283" y="1455907"/>
                    <a:pt x="2285268" y="1455907"/>
                  </a:cubicBezTo>
                  <a:lnTo>
                    <a:pt x="242656" y="1455907"/>
                  </a:lnTo>
                  <a:cubicBezTo>
                    <a:pt x="108641" y="1455907"/>
                    <a:pt x="0" y="1347266"/>
                    <a:pt x="0" y="1213251"/>
                  </a:cubicBezTo>
                  <a:lnTo>
                    <a:pt x="0" y="24265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96800" tIns="133925" rIns="196800" bIns="1339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300"/>
                <a:buFont typeface="Calibri"/>
                <a:buNone/>
              </a:pPr>
              <a:r>
                <a:rPr lang="en-US" sz="33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Secondary data sources</a:t>
              </a:r>
            </a:p>
          </p:txBody>
        </p:sp>
      </p:grpSp>
      <p:pic>
        <p:nvPicPr>
          <p:cNvPr id="14" name="Google Shape;807;p26"/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>
            <a:fillRect/>
          </a:stretch>
        </p:blipFill>
        <p:spPr>
          <a:xfrm>
            <a:off x="5142682" y="1284636"/>
            <a:ext cx="1756593" cy="1698763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660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TOPICS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E050C68-3C20-72F2-F08E-12BE176B01C2}"/>
              </a:ext>
            </a:extLst>
          </p:cNvPr>
          <p:cNvGrpSpPr/>
          <p:nvPr/>
        </p:nvGrpSpPr>
        <p:grpSpPr>
          <a:xfrm>
            <a:off x="145142" y="2071354"/>
            <a:ext cx="2414955" cy="2955183"/>
            <a:chOff x="-156721" y="2387283"/>
            <a:chExt cx="2414955" cy="295518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10C7FB4-DD74-2757-890F-9CDEB4996116}"/>
                </a:ext>
              </a:extLst>
            </p:cNvPr>
            <p:cNvSpPr/>
            <p:nvPr/>
          </p:nvSpPr>
          <p:spPr>
            <a:xfrm>
              <a:off x="145143" y="2387283"/>
              <a:ext cx="1828800" cy="1828800"/>
            </a:xfrm>
            <a:prstGeom prst="ellipse">
              <a:avLst/>
            </a:prstGeom>
            <a:solidFill>
              <a:srgbClr val="DD838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800" dirty="0"/>
            </a:p>
          </p:txBody>
        </p:sp>
        <p:pic>
          <p:nvPicPr>
            <p:cNvPr id="6" name="Graphic 114" descr="Daily calendar with solid fill">
              <a:extLst>
                <a:ext uri="{FF2B5EF4-FFF2-40B4-BE49-F238E27FC236}">
                  <a16:creationId xmlns:a16="http://schemas.microsoft.com/office/drawing/2014/main" id="{19AAD561-3EE9-29A4-0F61-3A4C0ECD5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55601" y="2585211"/>
              <a:ext cx="1415143" cy="1415143"/>
            </a:xfrm>
            <a:prstGeom prst="rect">
              <a:avLst/>
            </a:prstGeom>
          </p:spPr>
        </p:pic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DEEAADF0-0AA0-A701-37D5-D34C55591B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6721" y="4326803"/>
              <a:ext cx="2414955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algn="ctr" defTabSz="914400"/>
              <a:r>
                <a:rPr lang="sr-Latn-RS" sz="2000" b="1" dirty="0">
                  <a:solidFill>
                    <a:srgbClr val="146074"/>
                  </a:solidFill>
                </a:rPr>
                <a:t>Who?</a:t>
              </a:r>
            </a:p>
            <a:p>
              <a:pPr lvl="0" algn="ctr" defTabSz="914400"/>
              <a:r>
                <a:rPr lang="sr-Latn-RS" sz="2000" b="1" dirty="0">
                  <a:solidFill>
                    <a:srgbClr val="146074"/>
                  </a:solidFill>
                </a:rPr>
                <a:t>What?</a:t>
              </a:r>
            </a:p>
            <a:p>
              <a:pPr lvl="0" algn="ctr" defTabSz="914400"/>
              <a:r>
                <a:rPr kumimoji="0" lang="sr-Latn-RS" altLang="en-US" sz="2000" b="1" i="0" u="none" strike="noStrike" cap="none" normalizeH="0" baseline="0" dirty="0">
                  <a:ln>
                    <a:noFill/>
                  </a:ln>
                  <a:solidFill>
                    <a:srgbClr val="146074"/>
                  </a:solidFill>
                  <a:effectLst/>
                </a:rPr>
                <a:t>When?</a:t>
              </a:r>
              <a:endPara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146074"/>
                </a:solidFill>
                <a:effectLst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13120E6-B665-CBFA-7353-08A744EC3E88}"/>
              </a:ext>
            </a:extLst>
          </p:cNvPr>
          <p:cNvGrpSpPr/>
          <p:nvPr/>
        </p:nvGrpSpPr>
        <p:grpSpPr>
          <a:xfrm>
            <a:off x="2328671" y="2071353"/>
            <a:ext cx="2610499" cy="2631459"/>
            <a:chOff x="3797152" y="2387283"/>
            <a:chExt cx="2612871" cy="258191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12C3419-FA4D-4C16-901F-0D45FBB55714}"/>
                </a:ext>
              </a:extLst>
            </p:cNvPr>
            <p:cNvSpPr/>
            <p:nvPr/>
          </p:nvSpPr>
          <p:spPr>
            <a:xfrm>
              <a:off x="4172857" y="2387283"/>
              <a:ext cx="1828800" cy="1828800"/>
            </a:xfrm>
            <a:prstGeom prst="ellipse">
              <a:avLst/>
            </a:prstGeom>
            <a:solidFill>
              <a:srgbClr val="A52D3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Graphic 110" descr="Scatterplot with solid fill">
              <a:extLst>
                <a:ext uri="{FF2B5EF4-FFF2-40B4-BE49-F238E27FC236}">
                  <a16:creationId xmlns:a16="http://schemas.microsoft.com/office/drawing/2014/main" id="{F66A67BE-34CF-2197-7202-CC821CCD1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379685" y="2589820"/>
              <a:ext cx="1415143" cy="1415143"/>
            </a:xfrm>
            <a:prstGeom prst="rect">
              <a:avLst/>
            </a:prstGeom>
          </p:spPr>
        </p:pic>
        <p:sp>
          <p:nvSpPr>
            <p:cNvPr id="11" name="Rectangle 4">
              <a:extLst>
                <a:ext uri="{FF2B5EF4-FFF2-40B4-BE49-F238E27FC236}">
                  <a16:creationId xmlns:a16="http://schemas.microsoft.com/office/drawing/2014/main" id="{521E1AE4-71F9-A6A1-A10C-AA0BB5EC90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7152" y="4274638"/>
              <a:ext cx="2612871" cy="694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algn="ctr" defTabSz="914400"/>
              <a:r>
                <a:rPr lang="en-US" sz="2000" b="1" dirty="0">
                  <a:solidFill>
                    <a:srgbClr val="146074"/>
                  </a:solidFill>
                </a:rPr>
                <a:t>Mass Valuation Models</a:t>
              </a:r>
              <a:endParaRPr lang="en-US" altLang="en-US" sz="2000" b="1" dirty="0">
                <a:solidFill>
                  <a:srgbClr val="146074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85E3F4C-7E7A-B93F-79E5-14BE96C4EBBC}"/>
              </a:ext>
            </a:extLst>
          </p:cNvPr>
          <p:cNvGrpSpPr/>
          <p:nvPr/>
        </p:nvGrpSpPr>
        <p:grpSpPr>
          <a:xfrm>
            <a:off x="4630217" y="2139479"/>
            <a:ext cx="2600671" cy="2647406"/>
            <a:chOff x="1727358" y="2387283"/>
            <a:chExt cx="2600671" cy="264740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B828A0E-F1B4-8DE8-23F9-2CCE68E6A2B0}"/>
                </a:ext>
              </a:extLst>
            </p:cNvPr>
            <p:cNvSpPr/>
            <p:nvPr/>
          </p:nvSpPr>
          <p:spPr>
            <a:xfrm>
              <a:off x="2159000" y="2387283"/>
              <a:ext cx="1828800" cy="1828800"/>
            </a:xfrm>
            <a:prstGeom prst="ellipse">
              <a:avLst/>
            </a:prstGeom>
            <a:solidFill>
              <a:srgbClr val="CF515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Graphic 112" descr="Pie chart with solid fill">
              <a:extLst>
                <a:ext uri="{FF2B5EF4-FFF2-40B4-BE49-F238E27FC236}">
                  <a16:creationId xmlns:a16="http://schemas.microsoft.com/office/drawing/2014/main" id="{12DA4885-FA6F-940F-E106-DCF3971B7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390000" y="2605575"/>
              <a:ext cx="1415143" cy="1415143"/>
            </a:xfrm>
            <a:prstGeom prst="rect">
              <a:avLst/>
            </a:prstGeom>
          </p:spPr>
        </p:pic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id="{996989A0-DAB8-5A95-411C-4933E534DB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7358" y="4326803"/>
              <a:ext cx="2600671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algn="ctr" defTabSz="914400"/>
              <a:r>
                <a:rPr lang="en-US" sz="2000" b="1" dirty="0">
                  <a:solidFill>
                    <a:srgbClr val="146074"/>
                  </a:solidFill>
                </a:rPr>
                <a:t>Real Estate </a:t>
              </a:r>
              <a:endParaRPr lang="sr-Latn-RS" sz="2000" b="1" dirty="0">
                <a:solidFill>
                  <a:srgbClr val="146074"/>
                </a:solidFill>
              </a:endParaRPr>
            </a:p>
            <a:p>
              <a:pPr lvl="0" algn="ctr" defTabSz="914400"/>
              <a:r>
                <a:rPr lang="en-US" sz="2000" b="1" dirty="0">
                  <a:solidFill>
                    <a:srgbClr val="146074"/>
                  </a:solidFill>
                </a:rPr>
                <a:t>Market</a:t>
              </a:r>
              <a:endParaRPr lang="en-US" altLang="en-US" sz="2000" b="1" dirty="0">
                <a:solidFill>
                  <a:srgbClr val="146074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1AEB61F-F2BE-D913-A709-F0BF4811B370}"/>
              </a:ext>
            </a:extLst>
          </p:cNvPr>
          <p:cNvGrpSpPr/>
          <p:nvPr/>
        </p:nvGrpSpPr>
        <p:grpSpPr>
          <a:xfrm>
            <a:off x="7261145" y="2150900"/>
            <a:ext cx="1861458" cy="2647406"/>
            <a:chOff x="8167913" y="2387283"/>
            <a:chExt cx="1861458" cy="264740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03D89D8-E2D3-2AC9-B30F-E4741C337E5A}"/>
                </a:ext>
              </a:extLst>
            </p:cNvPr>
            <p:cNvSpPr/>
            <p:nvPr/>
          </p:nvSpPr>
          <p:spPr>
            <a:xfrm>
              <a:off x="8200571" y="2387283"/>
              <a:ext cx="1828800" cy="1828800"/>
            </a:xfrm>
            <a:prstGeom prst="ellipse">
              <a:avLst/>
            </a:prstGeom>
            <a:solidFill>
              <a:srgbClr val="146BC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4">
              <a:extLst>
                <a:ext uri="{FF2B5EF4-FFF2-40B4-BE49-F238E27FC236}">
                  <a16:creationId xmlns:a16="http://schemas.microsoft.com/office/drawing/2014/main" id="{BA9FB54C-7A91-5190-1898-4FB0EC11FF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7913" y="4326803"/>
              <a:ext cx="1829705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algn="ctr" defTabSz="914400"/>
              <a:r>
                <a:rPr lang="en-US" sz="2000" b="1" dirty="0">
                  <a:solidFill>
                    <a:srgbClr val="146074"/>
                  </a:solidFill>
                </a:rPr>
                <a:t>AI Innovations</a:t>
              </a:r>
              <a:endParaRPr lang="en-US" altLang="en-US" sz="2000" b="1" dirty="0">
                <a:solidFill>
                  <a:srgbClr val="146074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96822AE-93BE-1D73-E195-2FED1E8A4D33}"/>
              </a:ext>
            </a:extLst>
          </p:cNvPr>
          <p:cNvGrpSpPr/>
          <p:nvPr/>
        </p:nvGrpSpPr>
        <p:grpSpPr>
          <a:xfrm>
            <a:off x="9301008" y="2139479"/>
            <a:ext cx="2350824" cy="2647406"/>
            <a:chOff x="9822543" y="2387283"/>
            <a:chExt cx="2350824" cy="264740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5C4577A-4752-5406-A945-F25F0ED8344A}"/>
                </a:ext>
              </a:extLst>
            </p:cNvPr>
            <p:cNvSpPr/>
            <p:nvPr/>
          </p:nvSpPr>
          <p:spPr>
            <a:xfrm>
              <a:off x="10214428" y="2387283"/>
              <a:ext cx="1828800" cy="1828800"/>
            </a:xfrm>
            <a:prstGeom prst="ellipse">
              <a:avLst/>
            </a:prstGeom>
            <a:solidFill>
              <a:srgbClr val="5FA7E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4">
              <a:extLst>
                <a:ext uri="{FF2B5EF4-FFF2-40B4-BE49-F238E27FC236}">
                  <a16:creationId xmlns:a16="http://schemas.microsoft.com/office/drawing/2014/main" id="{D0BE6E73-7857-A385-1A77-91852124FF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2543" y="4326803"/>
              <a:ext cx="2350824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algn="ctr" defTabSz="914400"/>
              <a:r>
                <a:rPr lang="en-US" sz="2000" b="1" dirty="0">
                  <a:solidFill>
                    <a:srgbClr val="146074"/>
                  </a:solidFill>
                </a:rPr>
                <a:t>AI </a:t>
              </a:r>
              <a:endParaRPr lang="sr-Latn-RS" sz="2000" b="1" dirty="0">
                <a:solidFill>
                  <a:srgbClr val="146074"/>
                </a:solidFill>
              </a:endParaRPr>
            </a:p>
            <a:p>
              <a:pPr lvl="0" algn="ctr" defTabSz="914400"/>
              <a:r>
                <a:rPr lang="en-US" sz="2000" b="1" dirty="0">
                  <a:solidFill>
                    <a:srgbClr val="146074"/>
                  </a:solidFill>
                </a:rPr>
                <a:t>Achievements</a:t>
              </a:r>
              <a:endParaRPr lang="en-US" altLang="en-US" sz="2000" b="1" dirty="0">
                <a:solidFill>
                  <a:srgbClr val="146074"/>
                </a:solidFill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7583079" y="2453714"/>
            <a:ext cx="118583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Latn-R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AI</a:t>
            </a:r>
            <a:endParaRPr lang="en-US" sz="7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7" name="Graphic 106" descr="Checklist with solid fill">
            <a:extLst>
              <a:ext uri="{FF2B5EF4-FFF2-40B4-BE49-F238E27FC236}">
                <a16:creationId xmlns:a16="http://schemas.microsoft.com/office/drawing/2014/main" id="{23596BD1-6328-3829-49DB-2E87FFC12E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99721" y="2357771"/>
            <a:ext cx="1415143" cy="141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1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9EB4C-0E44-5F3E-5A3B-CD181303D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9229" y="289425"/>
            <a:ext cx="5112328" cy="2403013"/>
          </a:xfrm>
        </p:spPr>
        <p:txBody>
          <a:bodyPr>
            <a:normAutofit fontScale="90000"/>
          </a:bodyPr>
          <a:lstStyle/>
          <a:p>
            <a:pPr algn="ctr"/>
            <a:r>
              <a:rPr lang="en-RS" dirty="0"/>
              <a:t>AI APLICATION IN</a:t>
            </a:r>
            <a:br>
              <a:rPr lang="en-RS" dirty="0"/>
            </a:br>
            <a:r>
              <a:rPr lang="en-GB" dirty="0"/>
              <a:t>MASS VALUATION</a:t>
            </a:r>
            <a:r>
              <a:rPr lang="sr-Latn-RS" dirty="0"/>
              <a:t> Data Collection Process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232" y="2306909"/>
            <a:ext cx="4980182" cy="437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63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08E6C3-3581-B2CE-DAF9-43B4985E8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0E702EE5-F471-8D21-F2A2-D1792DE5BF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0094014"/>
              </p:ext>
            </p:extLst>
          </p:nvPr>
        </p:nvGraphicFramePr>
        <p:xfrm>
          <a:off x="739471" y="1510748"/>
          <a:ext cx="10700832" cy="4040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384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33E0C9-323D-DC67-F35F-CE6509420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pic>
        <p:nvPicPr>
          <p:cNvPr id="8" name="Picture 7" descr="A close-up of a document&#10;&#10;Description automatically generated">
            <a:extLst>
              <a:ext uri="{FF2B5EF4-FFF2-40B4-BE49-F238E27FC236}">
                <a16:creationId xmlns:a16="http://schemas.microsoft.com/office/drawing/2014/main" id="{922F0786-658E-3A70-9F11-4B7FE0F9B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289" y="1217125"/>
            <a:ext cx="3652054" cy="5024520"/>
          </a:xfrm>
          <a:prstGeom prst="rect">
            <a:avLst/>
          </a:prstGeom>
        </p:spPr>
      </p:pic>
      <p:pic>
        <p:nvPicPr>
          <p:cNvPr id="10" name="Picture 9" descr="A document with black text&#10;&#10;Description automatically generated">
            <a:extLst>
              <a:ext uri="{FF2B5EF4-FFF2-40B4-BE49-F238E27FC236}">
                <a16:creationId xmlns:a16="http://schemas.microsoft.com/office/drawing/2014/main" id="{D9399126-27A2-33A3-BF59-97256DDF3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183" y="1217125"/>
            <a:ext cx="3606740" cy="502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77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21958-5F01-F089-F118-F87302C9E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S" dirty="0"/>
              <a:t>EXAMPLES</a:t>
            </a:r>
          </a:p>
        </p:txBody>
      </p:sp>
      <p:pic>
        <p:nvPicPr>
          <p:cNvPr id="4" name="Picture 3" descr="A close-up of a document&#10;&#10;Description automatically generated">
            <a:extLst>
              <a:ext uri="{FF2B5EF4-FFF2-40B4-BE49-F238E27FC236}">
                <a16:creationId xmlns:a16="http://schemas.microsoft.com/office/drawing/2014/main" id="{6188DEE0-70FC-0774-35CF-C72746C91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556" y="1272636"/>
            <a:ext cx="3888740" cy="4957210"/>
          </a:xfrm>
          <a:prstGeom prst="rect">
            <a:avLst/>
          </a:prstGeom>
        </p:spPr>
      </p:pic>
      <p:pic>
        <p:nvPicPr>
          <p:cNvPr id="8" name="Picture 7" descr="A page of a document&#10;&#10;Description automatically generated">
            <a:extLst>
              <a:ext uri="{FF2B5EF4-FFF2-40B4-BE49-F238E27FC236}">
                <a16:creationId xmlns:a16="http://schemas.microsoft.com/office/drawing/2014/main" id="{6421E3DC-2606-F5E7-5A42-4BB46EFCB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3747" y="1272636"/>
            <a:ext cx="3834476" cy="495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322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89582-1A00-DEF2-6917-55B5F535C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S" dirty="0"/>
              <a:t>EXAMPLES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A59F9CD-D325-C16A-A975-7ACE78AFD79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426721" y="1820202"/>
            <a:ext cx="5774586" cy="357873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8B8F68-8279-7862-7F55-F57BDB3CB5C0}"/>
              </a:ext>
            </a:extLst>
          </p:cNvPr>
          <p:cNvSpPr txBox="1"/>
          <p:nvPr/>
        </p:nvSpPr>
        <p:spPr>
          <a:xfrm>
            <a:off x="6466399" y="2521059"/>
            <a:ext cx="54367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RS" sz="2800" dirty="0">
                <a:solidFill>
                  <a:schemeClr val="bg1">
                    <a:lumMod val="95000"/>
                  </a:schemeClr>
                </a:solidFill>
              </a:rPr>
              <a:t>Approximately 600 cases per day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RS" sz="2800" dirty="0">
                <a:solidFill>
                  <a:schemeClr val="bg1">
                    <a:lumMod val="95000"/>
                  </a:schemeClr>
                </a:solidFill>
              </a:rPr>
              <a:t>One person can handle 30-50 regular cases per day</a:t>
            </a:r>
          </a:p>
        </p:txBody>
      </p:sp>
    </p:spTree>
    <p:extLst>
      <p:ext uri="{BB962C8B-B14F-4D97-AF65-F5344CB8AC3E}">
        <p14:creationId xmlns:p14="http://schemas.microsoft.com/office/powerpoint/2010/main" val="35830734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0B182-1772-C5D9-D3D7-771E8B9B1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S" dirty="0"/>
              <a:t>STAGES OF PROCESSING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335C4C1-62F1-2A06-5468-94D194505F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7884275"/>
              </p:ext>
            </p:extLst>
          </p:nvPr>
        </p:nvGraphicFramePr>
        <p:xfrm>
          <a:off x="783772" y="1506583"/>
          <a:ext cx="10589622" cy="4132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42780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22339-CED7-19EC-9073-173AA7352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S" dirty="0"/>
              <a:t>OPTICAL CHARACTER RECOGNITION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FE8B1-0CDA-A80C-84CE-D82269652A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32051" y="1764913"/>
            <a:ext cx="10854151" cy="3960849"/>
          </a:xfrm>
        </p:spPr>
        <p:txBody>
          <a:bodyPr/>
          <a:lstStyle/>
          <a:p>
            <a:pPr marL="0" indent="0">
              <a:buNone/>
            </a:pPr>
            <a:r>
              <a:rPr lang="en-RS" sz="3200" dirty="0"/>
              <a:t>Chall</a:t>
            </a:r>
            <a:r>
              <a:rPr lang="en-GB" sz="3200" dirty="0"/>
              <a:t>e</a:t>
            </a:r>
            <a:r>
              <a:rPr lang="en-RS" sz="3200" dirty="0"/>
              <a:t>nges:</a:t>
            </a:r>
          </a:p>
          <a:p>
            <a:pPr lvl="1"/>
            <a:r>
              <a:rPr lang="en-GB" sz="2800" b="1" dirty="0"/>
              <a:t>Unreadable sections </a:t>
            </a:r>
            <a:r>
              <a:rPr lang="en-GB" sz="2800" dirty="0"/>
              <a:t>– obscured by shadows, poor lighting, </a:t>
            </a:r>
          </a:p>
          <a:p>
            <a:pPr marL="457195" lvl="1" indent="0">
              <a:buNone/>
            </a:pPr>
            <a:r>
              <a:rPr lang="en-GB" sz="2800" dirty="0"/>
              <a:t>or angles</a:t>
            </a:r>
          </a:p>
          <a:p>
            <a:pPr lvl="1"/>
            <a:r>
              <a:rPr lang="en-GB" sz="2800" b="1" dirty="0"/>
              <a:t>Language Variability </a:t>
            </a:r>
            <a:r>
              <a:rPr lang="en-GB" sz="2800" dirty="0"/>
              <a:t>– </a:t>
            </a:r>
            <a:r>
              <a:rPr lang="en-RS" sz="2800" dirty="0"/>
              <a:t>documents </a:t>
            </a:r>
            <a:r>
              <a:rPr lang="en-GB" sz="2800" dirty="0"/>
              <a:t>occasionally have other languages – English usually</a:t>
            </a:r>
          </a:p>
          <a:p>
            <a:pPr lvl="1"/>
            <a:r>
              <a:rPr lang="en-GB" sz="2800" b="1" dirty="0"/>
              <a:t>Mixed Scripts </a:t>
            </a:r>
            <a:r>
              <a:rPr lang="en-GB" sz="2800" dirty="0"/>
              <a:t>– </a:t>
            </a:r>
            <a:r>
              <a:rPr lang="en-RS" sz="2800" dirty="0"/>
              <a:t>documents have both Serbian scripts (latin and cyrillic)</a:t>
            </a:r>
          </a:p>
          <a:p>
            <a:pPr lvl="1"/>
            <a:r>
              <a:rPr lang="en-GB" sz="2800" b="1" dirty="0"/>
              <a:t>Unusual Formatting and Symbols </a:t>
            </a:r>
            <a:r>
              <a:rPr lang="en-GB" sz="2800" dirty="0"/>
              <a:t>– information displayed with codes like “Pr+4+Po+Pk”</a:t>
            </a:r>
          </a:p>
          <a:p>
            <a:pPr lvl="1"/>
            <a:endParaRPr lang="en-GB" sz="2800" dirty="0"/>
          </a:p>
          <a:p>
            <a:pPr lvl="1"/>
            <a:endParaRPr lang="en-GB" sz="2800" dirty="0"/>
          </a:p>
          <a:p>
            <a:pPr lvl="1"/>
            <a:endParaRPr lang="en-GB" sz="2800" dirty="0"/>
          </a:p>
          <a:p>
            <a:endParaRPr lang="en-RS" dirty="0"/>
          </a:p>
        </p:txBody>
      </p:sp>
    </p:spTree>
    <p:extLst>
      <p:ext uri="{BB962C8B-B14F-4D97-AF65-F5344CB8AC3E}">
        <p14:creationId xmlns:p14="http://schemas.microsoft.com/office/powerpoint/2010/main" val="19491770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5E7BA-13E1-EA39-4CD4-1B4F5ADF1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S" dirty="0"/>
              <a:t>OPTICAL CHARACTER RECOGNITION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FD794-2492-1E6C-157B-E12E8D72DE8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06449" y="1757237"/>
            <a:ext cx="10918662" cy="4239801"/>
          </a:xfrm>
        </p:spPr>
        <p:txBody>
          <a:bodyPr/>
          <a:lstStyle/>
          <a:p>
            <a:pPr marL="0" indent="0">
              <a:buNone/>
            </a:pPr>
            <a:r>
              <a:rPr lang="en-RS" sz="3200" dirty="0"/>
              <a:t>OCR configurations:</a:t>
            </a:r>
          </a:p>
          <a:p>
            <a:pPr lvl="1"/>
            <a:r>
              <a:rPr lang="en-GB" sz="2800" b="1" dirty="0"/>
              <a:t>1. Cyrillic Default </a:t>
            </a:r>
            <a:r>
              <a:rPr lang="en-GB" sz="2800" dirty="0"/>
              <a:t>– primary recognition of Cyrillic script</a:t>
            </a:r>
          </a:p>
          <a:p>
            <a:pPr lvl="1"/>
            <a:r>
              <a:rPr lang="en-GB" sz="2800" b="1" dirty="0"/>
              <a:t>2. Latin as Subscript </a:t>
            </a:r>
            <a:r>
              <a:rPr lang="en-GB" sz="2800" dirty="0"/>
              <a:t>– secondary recognition support for Latin script</a:t>
            </a:r>
          </a:p>
          <a:p>
            <a:pPr lvl="1"/>
            <a:r>
              <a:rPr lang="en-GB" sz="2800" b="1" dirty="0"/>
              <a:t>3. Fine-tuned Model </a:t>
            </a:r>
            <a:r>
              <a:rPr lang="en-GB" sz="2800" dirty="0"/>
              <a:t>– custom-trained OCR for complex cases</a:t>
            </a:r>
          </a:p>
          <a:p>
            <a:pPr lvl="1"/>
            <a:r>
              <a:rPr lang="en-GB" sz="2800" b="1" dirty="0"/>
              <a:t>4. Whole Page OCR </a:t>
            </a:r>
            <a:r>
              <a:rPr lang="en-GB" sz="2800" dirty="0"/>
              <a:t>– processes entire document page to fill in missing or unreadable parts</a:t>
            </a:r>
            <a:endParaRPr lang="en-RS" sz="2800" dirty="0"/>
          </a:p>
        </p:txBody>
      </p:sp>
    </p:spTree>
    <p:extLst>
      <p:ext uri="{BB962C8B-B14F-4D97-AF65-F5344CB8AC3E}">
        <p14:creationId xmlns:p14="http://schemas.microsoft.com/office/powerpoint/2010/main" val="33667932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04F8F-D2CA-E1CB-67A3-3D0B021ED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S" dirty="0"/>
              <a:t>OPTICAL CHARACTER RECOGNITION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5838D-0CDA-4629-E89C-776F04E1BE0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29453" y="1703429"/>
            <a:ext cx="3417682" cy="4306462"/>
          </a:xfrm>
        </p:spPr>
        <p:txBody>
          <a:bodyPr/>
          <a:lstStyle/>
          <a:p>
            <a:r>
              <a:rPr lang="en-RS" dirty="0"/>
              <a:t>Pre-trained: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RS" dirty="0"/>
              <a:t>BCER – 7.136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RS" dirty="0"/>
              <a:t>BWER – 34.424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B48A270-CFDE-9321-DBFF-0CA34C9B5797}"/>
              </a:ext>
            </a:extLst>
          </p:cNvPr>
          <p:cNvSpPr txBox="1">
            <a:spLocks/>
          </p:cNvSpPr>
          <p:nvPr/>
        </p:nvSpPr>
        <p:spPr>
          <a:xfrm>
            <a:off x="6969308" y="1693388"/>
            <a:ext cx="3417682" cy="4306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8" indent="-22859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pitchFamily="2" charset="2"/>
              <a:buChar char="§"/>
              <a:defRPr sz="2800" kern="1200">
                <a:ln>
                  <a:noFill/>
                </a:ln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793" indent="-22859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itchFamily="2" charset="2"/>
              <a:buChar char="§"/>
              <a:defRPr sz="2400" kern="1200">
                <a:ln>
                  <a:noFill/>
                </a:ln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2989" indent="-22859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itchFamily="2" charset="2"/>
              <a:buChar char="§"/>
              <a:defRPr sz="2000" kern="1200">
                <a:ln>
                  <a:noFill/>
                </a:ln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184" indent="-22859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itchFamily="2" charset="2"/>
              <a:buChar char="§"/>
              <a:defRPr sz="1800" kern="1200">
                <a:ln>
                  <a:noFill/>
                </a:ln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379" indent="-22859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itchFamily="2" charset="2"/>
              <a:buChar char="§"/>
              <a:defRPr sz="1800" kern="1200">
                <a:ln>
                  <a:noFill/>
                </a:ln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RS" dirty="0"/>
              <a:t>Fine tuned: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RS" dirty="0"/>
              <a:t>BCER – 2.374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RS" dirty="0"/>
              <a:t>BWER – 9.475</a:t>
            </a:r>
          </a:p>
        </p:txBody>
      </p:sp>
      <p:pic>
        <p:nvPicPr>
          <p:cNvPr id="11" name="Picture 10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4CF04D9-9E3B-1CC7-9980-223AC22AC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083" y="3421504"/>
            <a:ext cx="4368800" cy="660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412251-1566-D729-A7D5-270C2620E8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036"/>
          <a:stretch/>
        </p:blipFill>
        <p:spPr>
          <a:xfrm>
            <a:off x="6093232" y="4833474"/>
            <a:ext cx="4169050" cy="6879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DE625B-5885-8EF4-4423-116288018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781" y="4503012"/>
            <a:ext cx="3321026" cy="10184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44E498-941C-F066-9F13-C25810ABEC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491" y="3357048"/>
            <a:ext cx="2309316" cy="999223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1EDC6413-B40B-EC62-4A1F-0F9854ED8E0A}"/>
              </a:ext>
            </a:extLst>
          </p:cNvPr>
          <p:cNvSpPr/>
          <p:nvPr/>
        </p:nvSpPr>
        <p:spPr>
          <a:xfrm>
            <a:off x="4805335" y="2211676"/>
            <a:ext cx="1956267" cy="205946"/>
          </a:xfrm>
          <a:prstGeom prst="rightArrow">
            <a:avLst>
              <a:gd name="adj1" fmla="val 33999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1A4AA9-39D0-ABCE-BF85-1BA578BB6CDA}"/>
              </a:ext>
            </a:extLst>
          </p:cNvPr>
          <p:cNvSpPr txBox="1"/>
          <p:nvPr/>
        </p:nvSpPr>
        <p:spPr>
          <a:xfrm>
            <a:off x="5006346" y="1815908"/>
            <a:ext cx="1691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S" dirty="0"/>
              <a:t>Data + Images</a:t>
            </a:r>
          </a:p>
          <a:p>
            <a:endParaRPr lang="en-R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879525-759A-D54F-D476-954DD3CE3233}"/>
              </a:ext>
            </a:extLst>
          </p:cNvPr>
          <p:cNvSpPr txBox="1"/>
          <p:nvPr/>
        </p:nvSpPr>
        <p:spPr>
          <a:xfrm>
            <a:off x="4650479" y="2417622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S" dirty="0"/>
              <a:t>Image augmentations</a:t>
            </a:r>
          </a:p>
        </p:txBody>
      </p:sp>
    </p:spTree>
    <p:extLst>
      <p:ext uri="{BB962C8B-B14F-4D97-AF65-F5344CB8AC3E}">
        <p14:creationId xmlns:p14="http://schemas.microsoft.com/office/powerpoint/2010/main" val="2788434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0FE10-8528-E629-6E1D-3EE53CC41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S" dirty="0"/>
              <a:t>LARGE LANGUAGE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09020-E967-7937-4BB1-589F4C8C78A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85388" y="1809126"/>
            <a:ext cx="10863578" cy="3989129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Challenges:</a:t>
            </a:r>
            <a:endParaRPr lang="en-RS" sz="3200" dirty="0"/>
          </a:p>
          <a:p>
            <a:pPr lvl="1"/>
            <a:r>
              <a:rPr lang="en-GB" sz="2800" b="1" dirty="0"/>
              <a:t>Huge amount of information </a:t>
            </a:r>
            <a:r>
              <a:rPr lang="en-GB" sz="2800" dirty="0"/>
              <a:t>– large context from both documents and instructions</a:t>
            </a:r>
            <a:endParaRPr lang="en-RS" sz="2800" dirty="0"/>
          </a:p>
          <a:p>
            <a:pPr lvl="1"/>
            <a:r>
              <a:rPr lang="en-US" sz="2800" b="1" dirty="0"/>
              <a:t>Precise structured output </a:t>
            </a:r>
            <a:r>
              <a:rPr lang="en-GB" sz="2800" dirty="0"/>
              <a:t>– essential for database creation</a:t>
            </a:r>
          </a:p>
          <a:p>
            <a:pPr lvl="1"/>
            <a:r>
              <a:rPr lang="en-GB" sz="2800" b="1" dirty="0"/>
              <a:t>Conflicting information </a:t>
            </a:r>
            <a:r>
              <a:rPr lang="en-GB" sz="2800" dirty="0"/>
              <a:t>– conflicting or overlapping information regarding the same data points</a:t>
            </a:r>
          </a:p>
          <a:p>
            <a:pPr lvl="1"/>
            <a:r>
              <a:rPr lang="en-GB" sz="2800" b="1" dirty="0"/>
              <a:t>Precise categorization </a:t>
            </a:r>
            <a:r>
              <a:rPr lang="en-GB" sz="2800" dirty="0"/>
              <a:t>– ensuring alignment with established classifications</a:t>
            </a:r>
            <a:endParaRPr lang="en-GB" sz="2800" b="1" dirty="0"/>
          </a:p>
          <a:p>
            <a:pPr lvl="1"/>
            <a:endParaRPr lang="en-RS" sz="3600" b="1" dirty="0"/>
          </a:p>
          <a:p>
            <a:endParaRPr lang="en-RS" dirty="0"/>
          </a:p>
        </p:txBody>
      </p:sp>
    </p:spTree>
    <p:extLst>
      <p:ext uri="{BB962C8B-B14F-4D97-AF65-F5344CB8AC3E}">
        <p14:creationId xmlns:p14="http://schemas.microsoft.com/office/powerpoint/2010/main" val="2814360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30;p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dirty="0"/>
              <a:t>About Republic Geodetic Authority (RGA) of Serbia</a:t>
            </a:r>
          </a:p>
        </p:txBody>
      </p:sp>
      <p:sp>
        <p:nvSpPr>
          <p:cNvPr id="6" name="Google Shape;429;p2"/>
          <p:cNvSpPr txBox="1">
            <a:spLocks/>
          </p:cNvSpPr>
          <p:nvPr/>
        </p:nvSpPr>
        <p:spPr>
          <a:xfrm>
            <a:off x="-638516" y="1462111"/>
            <a:ext cx="5434959" cy="9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SzPts val="4800"/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chemeClr val="bg1"/>
                </a:solidFill>
              </a:rPr>
              <a:t>Geodetic &amp; Cadastral Services</a:t>
            </a:r>
          </a:p>
        </p:txBody>
      </p:sp>
      <p:pic>
        <p:nvPicPr>
          <p:cNvPr id="7" name="Google Shape;433;p2"/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>
            <a:fillRect/>
          </a:stretch>
        </p:blipFill>
        <p:spPr>
          <a:xfrm>
            <a:off x="5201425" y="1219577"/>
            <a:ext cx="1804075" cy="138016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Google Shape;434;p2"/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>
            <a:fillRect/>
          </a:stretch>
        </p:blipFill>
        <p:spPr>
          <a:xfrm>
            <a:off x="9436768" y="4924269"/>
            <a:ext cx="1899039" cy="132153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Google Shape;435;p2"/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>
            <a:fillRect/>
          </a:stretch>
        </p:blipFill>
        <p:spPr>
          <a:xfrm>
            <a:off x="7169710" y="3106409"/>
            <a:ext cx="2119957" cy="131731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Google Shape;436;p2"/>
          <p:cNvSpPr txBox="1"/>
          <p:nvPr/>
        </p:nvSpPr>
        <p:spPr>
          <a:xfrm>
            <a:off x="1689767" y="3246108"/>
            <a:ext cx="4856699" cy="9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4800"/>
              <a:buFont typeface="Noto Sans Symbols"/>
              <a:buNone/>
            </a:pPr>
            <a:r>
              <a:rPr lang="en-US" sz="4000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Licensing &amp; Supervision</a:t>
            </a:r>
          </a:p>
        </p:txBody>
      </p:sp>
      <p:sp>
        <p:nvSpPr>
          <p:cNvPr id="11" name="Google Shape;437;p2"/>
          <p:cNvSpPr txBox="1"/>
          <p:nvPr/>
        </p:nvSpPr>
        <p:spPr>
          <a:xfrm>
            <a:off x="4214009" y="4960687"/>
            <a:ext cx="4856699" cy="9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4800"/>
              <a:buFont typeface="Noto Sans Symbols"/>
              <a:buNone/>
            </a:pPr>
            <a:r>
              <a:rPr lang="en-US" sz="4000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Geospatial Data Management</a:t>
            </a:r>
          </a:p>
        </p:txBody>
      </p:sp>
    </p:spTree>
    <p:extLst>
      <p:ext uri="{BB962C8B-B14F-4D97-AF65-F5344CB8AC3E}">
        <p14:creationId xmlns:p14="http://schemas.microsoft.com/office/powerpoint/2010/main" val="38408137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78E78-EBCB-3E40-4D1D-13462FA47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S" dirty="0"/>
              <a:t>LARGE LANGUAGE MODEL</a:t>
            </a:r>
          </a:p>
        </p:txBody>
      </p:sp>
      <p:pic>
        <p:nvPicPr>
          <p:cNvPr id="6" name="Graphic 5" descr="Contract with solid fill">
            <a:extLst>
              <a:ext uri="{FF2B5EF4-FFF2-40B4-BE49-F238E27FC236}">
                <a16:creationId xmlns:a16="http://schemas.microsoft.com/office/drawing/2014/main" id="{6269F22E-D3DF-42DD-0628-70C541654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14088" y="1402489"/>
            <a:ext cx="914400" cy="9144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1653A87-4DFA-D171-51E0-83650DC264F3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6367849" y="2316889"/>
            <a:ext cx="2456422" cy="9999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3BA7C4A-AD47-18CC-92DE-67F943A0E833}"/>
              </a:ext>
            </a:extLst>
          </p:cNvPr>
          <p:cNvCxnSpPr>
            <a:cxnSpLocks/>
          </p:cNvCxnSpPr>
          <p:nvPr/>
        </p:nvCxnSpPr>
        <p:spPr>
          <a:xfrm flipH="1">
            <a:off x="3113903" y="2316889"/>
            <a:ext cx="2636108" cy="9999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AEFA6C2-01C1-1F86-318F-4E9B2BA68E85}"/>
              </a:ext>
            </a:extLst>
          </p:cNvPr>
          <p:cNvSpPr txBox="1"/>
          <p:nvPr/>
        </p:nvSpPr>
        <p:spPr>
          <a:xfrm>
            <a:off x="1293342" y="3316874"/>
            <a:ext cx="52351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Model 1: Contract Subjects Extraction</a:t>
            </a:r>
            <a:endParaRPr lang="en-R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24E0BC-300E-3824-7CD7-DB83757B2803}"/>
              </a:ext>
            </a:extLst>
          </p:cNvPr>
          <p:cNvSpPr txBox="1"/>
          <p:nvPr/>
        </p:nvSpPr>
        <p:spPr>
          <a:xfrm>
            <a:off x="6581519" y="3316873"/>
            <a:ext cx="44855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Model 2: Parties &amp; General Information Extraction</a:t>
            </a:r>
            <a:endParaRPr lang="en-RS" sz="2800" dirty="0"/>
          </a:p>
        </p:txBody>
      </p:sp>
      <p:pic>
        <p:nvPicPr>
          <p:cNvPr id="25" name="Graphic 24" descr="User with solid fill">
            <a:extLst>
              <a:ext uri="{FF2B5EF4-FFF2-40B4-BE49-F238E27FC236}">
                <a16:creationId xmlns:a16="http://schemas.microsoft.com/office/drawing/2014/main" id="{ECEF1CF7-1901-6AB1-C861-6DE3FF086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35733" y="4325959"/>
            <a:ext cx="914400" cy="914400"/>
          </a:xfrm>
          <a:prstGeom prst="rect">
            <a:avLst/>
          </a:prstGeom>
        </p:spPr>
      </p:pic>
      <p:pic>
        <p:nvPicPr>
          <p:cNvPr id="29" name="Graphic 28" descr="Daily calendar with solid fill">
            <a:extLst>
              <a:ext uri="{FF2B5EF4-FFF2-40B4-BE49-F238E27FC236}">
                <a16:creationId xmlns:a16="http://schemas.microsoft.com/office/drawing/2014/main" id="{3AECC36B-029D-3C64-C3B6-2D1AE8A3E7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10899" y="4325959"/>
            <a:ext cx="914400" cy="914400"/>
          </a:xfrm>
          <a:prstGeom prst="rect">
            <a:avLst/>
          </a:prstGeom>
        </p:spPr>
      </p:pic>
      <p:pic>
        <p:nvPicPr>
          <p:cNvPr id="37" name="Graphic 36" descr="Home with solid fill">
            <a:extLst>
              <a:ext uri="{FF2B5EF4-FFF2-40B4-BE49-F238E27FC236}">
                <a16:creationId xmlns:a16="http://schemas.microsoft.com/office/drawing/2014/main" id="{0ECAA34D-A424-275B-5253-8DD5FD63BB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74431" y="4270980"/>
            <a:ext cx="914400" cy="914400"/>
          </a:xfrm>
          <a:prstGeom prst="rect">
            <a:avLst/>
          </a:prstGeom>
        </p:spPr>
      </p:pic>
      <p:pic>
        <p:nvPicPr>
          <p:cNvPr id="41" name="Graphic 40" descr="Crops with solid fill">
            <a:extLst>
              <a:ext uri="{FF2B5EF4-FFF2-40B4-BE49-F238E27FC236}">
                <a16:creationId xmlns:a16="http://schemas.microsoft.com/office/drawing/2014/main" id="{DAE2F180-2E1B-C6D1-154F-2741A33B5F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954938" y="4235343"/>
            <a:ext cx="914400" cy="914400"/>
          </a:xfrm>
          <a:prstGeom prst="rect">
            <a:avLst/>
          </a:prstGeom>
        </p:spPr>
      </p:pic>
      <p:pic>
        <p:nvPicPr>
          <p:cNvPr id="43" name="Graphic 42" descr="Dollar with solid fill">
            <a:extLst>
              <a:ext uri="{FF2B5EF4-FFF2-40B4-BE49-F238E27FC236}">
                <a16:creationId xmlns:a16="http://schemas.microsoft.com/office/drawing/2014/main" id="{A9C6512D-2C13-C6C7-96AB-010DDC3D67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16240" y="4287117"/>
            <a:ext cx="914400" cy="914400"/>
          </a:xfrm>
          <a:prstGeom prst="rect">
            <a:avLst/>
          </a:prstGeom>
        </p:spPr>
      </p:pic>
      <p:pic>
        <p:nvPicPr>
          <p:cNvPr id="46" name="Graphic 45" descr="Building with solid fill">
            <a:extLst>
              <a:ext uri="{FF2B5EF4-FFF2-40B4-BE49-F238E27FC236}">
                <a16:creationId xmlns:a16="http://schemas.microsoft.com/office/drawing/2014/main" id="{C5E4BAC8-7930-A45A-9DE8-E10A5E627A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535445" y="4231273"/>
            <a:ext cx="914400" cy="9144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4A8276D8-6EB9-83DF-A683-829ED7FE90C2}"/>
              </a:ext>
            </a:extLst>
          </p:cNvPr>
          <p:cNvSpPr txBox="1"/>
          <p:nvPr/>
        </p:nvSpPr>
        <p:spPr>
          <a:xfrm>
            <a:off x="5037187" y="2501778"/>
            <a:ext cx="2255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S" sz="2400" dirty="0"/>
              <a:t>Data extraction</a:t>
            </a:r>
          </a:p>
        </p:txBody>
      </p:sp>
    </p:spTree>
    <p:extLst>
      <p:ext uri="{BB962C8B-B14F-4D97-AF65-F5344CB8AC3E}">
        <p14:creationId xmlns:p14="http://schemas.microsoft.com/office/powerpoint/2010/main" val="36990735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73421-6BAB-64E7-CFC0-4B6C1EEAB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S" dirty="0"/>
              <a:t>LARGE LANGUAGE MODEL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9D3A2A3-FCC5-03BD-D714-A727AEE5C80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044177" y="1355207"/>
            <a:ext cx="8103646" cy="1588483"/>
          </a:xfrm>
        </p:spPr>
        <p:txBody>
          <a:bodyPr>
            <a:normAutofit/>
          </a:bodyPr>
          <a:lstStyle/>
          <a:p>
            <a:r>
              <a:rPr lang="en-US" sz="3200" dirty="0"/>
              <a:t>Training set: 200 documents</a:t>
            </a:r>
          </a:p>
          <a:p>
            <a:r>
              <a:rPr lang="en-US" sz="3200" dirty="0"/>
              <a:t>Emphasis on careful and diverse selection</a:t>
            </a:r>
            <a:endParaRPr lang="en-GB" sz="3200" dirty="0"/>
          </a:p>
          <a:p>
            <a:pPr marL="0" indent="0">
              <a:buNone/>
            </a:pPr>
            <a:endParaRPr lang="en-GB" sz="2800" dirty="0"/>
          </a:p>
          <a:p>
            <a:endParaRPr lang="en-RS" dirty="0"/>
          </a:p>
        </p:txBody>
      </p:sp>
      <p:pic>
        <p:nvPicPr>
          <p:cNvPr id="6" name="Picture 5" descr="A graph showing a pulse&#10;&#10;Description automatically generated with medium confidence">
            <a:extLst>
              <a:ext uri="{FF2B5EF4-FFF2-40B4-BE49-F238E27FC236}">
                <a16:creationId xmlns:a16="http://schemas.microsoft.com/office/drawing/2014/main" id="{D5E994EB-9674-8212-1AB5-E39EA2324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826" y="3074055"/>
            <a:ext cx="8103647" cy="290532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F736EBF-171B-9512-89E7-F60C2194A541}"/>
              </a:ext>
            </a:extLst>
          </p:cNvPr>
          <p:cNvSpPr txBox="1">
            <a:spLocks/>
          </p:cNvSpPr>
          <p:nvPr/>
        </p:nvSpPr>
        <p:spPr>
          <a:xfrm>
            <a:off x="2879841" y="2130950"/>
            <a:ext cx="5676329" cy="682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8" indent="-22859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pitchFamily="2" charset="2"/>
              <a:buChar char="§"/>
              <a:defRPr sz="2800" kern="1200">
                <a:ln>
                  <a:noFill/>
                </a:ln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793" indent="-22859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itchFamily="2" charset="2"/>
              <a:buChar char="§"/>
              <a:defRPr sz="2400" kern="1200">
                <a:ln>
                  <a:noFill/>
                </a:ln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2989" indent="-22859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itchFamily="2" charset="2"/>
              <a:buChar char="§"/>
              <a:defRPr sz="2000" kern="1200">
                <a:ln>
                  <a:noFill/>
                </a:ln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184" indent="-22859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itchFamily="2" charset="2"/>
              <a:buChar char="§"/>
              <a:defRPr sz="1800" kern="1200">
                <a:ln>
                  <a:noFill/>
                </a:ln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379" indent="-22859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itchFamily="2" charset="2"/>
              <a:buChar char="§"/>
              <a:defRPr sz="1800" kern="1200">
                <a:ln>
                  <a:noFill/>
                </a:ln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R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0825E0-E8C3-E998-873C-AAE378D13F33}"/>
              </a:ext>
            </a:extLst>
          </p:cNvPr>
          <p:cNvSpPr txBox="1"/>
          <p:nvPr/>
        </p:nvSpPr>
        <p:spPr>
          <a:xfrm>
            <a:off x="4683489" y="5610049"/>
            <a:ext cx="206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</a:t>
            </a:r>
            <a:r>
              <a:rPr lang="en-RS" dirty="0"/>
              <a:t>ocument number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22F4A9-6AD0-4EB1-3478-FDA5620904C6}"/>
              </a:ext>
            </a:extLst>
          </p:cNvPr>
          <p:cNvSpPr txBox="1"/>
          <p:nvPr/>
        </p:nvSpPr>
        <p:spPr>
          <a:xfrm>
            <a:off x="1136979" y="2967002"/>
            <a:ext cx="1803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</a:t>
            </a:r>
            <a:r>
              <a:rPr lang="en-RS" dirty="0"/>
              <a:t>aluation score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54279D-B9C8-874C-1EB3-92769C9B1372}"/>
              </a:ext>
            </a:extLst>
          </p:cNvPr>
          <p:cNvSpPr txBox="1"/>
          <p:nvPr/>
        </p:nvSpPr>
        <p:spPr>
          <a:xfrm>
            <a:off x="2557842" y="3490011"/>
            <a:ext cx="33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</a:t>
            </a:r>
            <a:r>
              <a:rPr lang="en-RS" dirty="0"/>
              <a:t>tructure output learning curve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C5E7E9-7509-8E73-DD25-3D7D3731C70B}"/>
              </a:ext>
            </a:extLst>
          </p:cNvPr>
          <p:cNvSpPr txBox="1"/>
          <p:nvPr/>
        </p:nvSpPr>
        <p:spPr>
          <a:xfrm>
            <a:off x="5897218" y="4013020"/>
            <a:ext cx="3761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S" dirty="0"/>
              <a:t>Patterns recognition learning curve</a:t>
            </a:r>
          </a:p>
        </p:txBody>
      </p:sp>
    </p:spTree>
    <p:extLst>
      <p:ext uri="{BB962C8B-B14F-4D97-AF65-F5344CB8AC3E}">
        <p14:creationId xmlns:p14="http://schemas.microsoft.com/office/powerpoint/2010/main" val="22497256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C34A9-D0BC-557A-8A7C-1C337D6E8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S" dirty="0"/>
              <a:t>PROCESSED DATA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2B08D-B3EA-AE1E-9657-A2F0396B6A3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24280" y="1828801"/>
            <a:ext cx="10700832" cy="4168238"/>
          </a:xfrm>
        </p:spPr>
        <p:txBody>
          <a:bodyPr/>
          <a:lstStyle/>
          <a:p>
            <a:pPr marL="0" indent="0">
              <a:buNone/>
            </a:pPr>
            <a:r>
              <a:rPr lang="en-RS" sz="3200" dirty="0"/>
              <a:t>5 database tables:</a:t>
            </a:r>
          </a:p>
          <a:p>
            <a:pPr lvl="1"/>
            <a:r>
              <a:rPr lang="en-RS" sz="2800" b="1" dirty="0"/>
              <a:t>Document</a:t>
            </a:r>
            <a:r>
              <a:rPr lang="en-RS" sz="2800" dirty="0"/>
              <a:t> – 13 columns (general information)</a:t>
            </a:r>
          </a:p>
          <a:p>
            <a:pPr lvl="1"/>
            <a:r>
              <a:rPr lang="en-RS" sz="2800" b="1" dirty="0"/>
              <a:t>Entities</a:t>
            </a:r>
            <a:r>
              <a:rPr lang="en-RS" sz="2800" dirty="0"/>
              <a:t> – 13 columns (parties involved)</a:t>
            </a:r>
          </a:p>
          <a:p>
            <a:pPr lvl="1"/>
            <a:r>
              <a:rPr lang="en-RS" sz="2800" b="1" dirty="0"/>
              <a:t>Parcel</a:t>
            </a:r>
            <a:r>
              <a:rPr lang="en-RS" sz="2800" dirty="0"/>
              <a:t> – 9 columns (land details)</a:t>
            </a:r>
          </a:p>
          <a:p>
            <a:pPr lvl="1"/>
            <a:r>
              <a:rPr lang="en-RS" sz="2800" b="1" dirty="0"/>
              <a:t>Object</a:t>
            </a:r>
            <a:r>
              <a:rPr lang="en-RS" sz="2800" dirty="0"/>
              <a:t> – 15 columns (property structure)</a:t>
            </a:r>
          </a:p>
          <a:p>
            <a:pPr lvl="1"/>
            <a:r>
              <a:rPr lang="en-RS" sz="2800" b="1" dirty="0"/>
              <a:t>Separate Unit </a:t>
            </a:r>
            <a:r>
              <a:rPr lang="en-RS" sz="2800" dirty="0"/>
              <a:t>– 11 columns (individual property units)</a:t>
            </a:r>
          </a:p>
          <a:p>
            <a:endParaRPr lang="en-RS" dirty="0"/>
          </a:p>
        </p:txBody>
      </p:sp>
    </p:spTree>
    <p:extLst>
      <p:ext uri="{BB962C8B-B14F-4D97-AF65-F5344CB8AC3E}">
        <p14:creationId xmlns:p14="http://schemas.microsoft.com/office/powerpoint/2010/main" val="37903338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A3D50-2076-06E3-DE83-034CB80E2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S" dirty="0"/>
              <a:t>TABLE EXAMPLES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C96A0484-D23B-EF53-6CA4-2EBFA144D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04" y="1190732"/>
            <a:ext cx="7772400" cy="1541242"/>
          </a:xfrm>
          <a:prstGeom prst="rect">
            <a:avLst/>
          </a:prstGeom>
        </p:spPr>
      </p:pic>
      <p:pic>
        <p:nvPicPr>
          <p:cNvPr id="10" name="Picture 9" descr="A screenshot of a phone&#10;&#10;Description automatically generated">
            <a:extLst>
              <a:ext uri="{FF2B5EF4-FFF2-40B4-BE49-F238E27FC236}">
                <a16:creationId xmlns:a16="http://schemas.microsoft.com/office/drawing/2014/main" id="{5F0BC0DB-8B7F-3D33-68D8-AE850760F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04" y="4523766"/>
            <a:ext cx="7772400" cy="17276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C15249-C3B2-C44B-3F27-E8B09127688F}"/>
              </a:ext>
            </a:extLst>
          </p:cNvPr>
          <p:cNvSpPr txBox="1"/>
          <p:nvPr/>
        </p:nvSpPr>
        <p:spPr>
          <a:xfrm>
            <a:off x="8690777" y="1699743"/>
            <a:ext cx="1824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S" sz="2800" dirty="0">
                <a:solidFill>
                  <a:schemeClr val="bg1"/>
                </a:solidFill>
              </a:rPr>
              <a:t>Document</a:t>
            </a:r>
            <a:endParaRPr lang="en-RS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C5BE7A-AB8A-46DF-F661-B6221429F844}"/>
              </a:ext>
            </a:extLst>
          </p:cNvPr>
          <p:cNvSpPr txBox="1"/>
          <p:nvPr/>
        </p:nvSpPr>
        <p:spPr>
          <a:xfrm>
            <a:off x="1623436" y="3366260"/>
            <a:ext cx="1223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S" sz="2800" dirty="0">
                <a:solidFill>
                  <a:schemeClr val="bg1"/>
                </a:solidFill>
              </a:rPr>
              <a:t>Object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245F9F-7410-0A5E-3C3D-925A51D6FEE6}"/>
              </a:ext>
            </a:extLst>
          </p:cNvPr>
          <p:cNvSpPr txBox="1"/>
          <p:nvPr/>
        </p:nvSpPr>
        <p:spPr>
          <a:xfrm>
            <a:off x="8690777" y="5037347"/>
            <a:ext cx="2324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S" sz="2800" dirty="0">
                <a:solidFill>
                  <a:schemeClr val="bg1"/>
                </a:solidFill>
              </a:rPr>
              <a:t>Separate unit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4A0225-08EC-F4E2-FCCC-E654B8BA6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2899" y="2830645"/>
            <a:ext cx="7772400" cy="160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488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87A0C-E2D6-31A8-F7FC-AFB77EAAE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S" dirty="0"/>
              <a:t>RESULTS</a:t>
            </a:r>
          </a:p>
        </p:txBody>
      </p:sp>
      <p:pic>
        <p:nvPicPr>
          <p:cNvPr id="14" name="Picture 13" descr="A graph showing the percentage of a document&#10;&#10;Description automatically generated">
            <a:extLst>
              <a:ext uri="{FF2B5EF4-FFF2-40B4-BE49-F238E27FC236}">
                <a16:creationId xmlns:a16="http://schemas.microsoft.com/office/drawing/2014/main" id="{72EA0F77-4EE2-B34C-916D-ECFB1FA1A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80" y="1263192"/>
            <a:ext cx="6866209" cy="412798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graph with numbers and percentages&#10;&#10;Description automatically generated">
            <a:extLst>
              <a:ext uri="{FF2B5EF4-FFF2-40B4-BE49-F238E27FC236}">
                <a16:creationId xmlns:a16="http://schemas.microsoft.com/office/drawing/2014/main" id="{FE6B36E5-7B3C-653A-9AC6-A49BA8908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082" y="2083325"/>
            <a:ext cx="6898438" cy="412798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69121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EB6A3-52BD-477C-9A2D-821BF3D41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S" dirty="0"/>
              <a:t>RESULTS</a:t>
            </a:r>
          </a:p>
        </p:txBody>
      </p:sp>
      <p:pic>
        <p:nvPicPr>
          <p:cNvPr id="9" name="Picture 8" descr="A graph of statistics with numbers and text&#10;&#10;Description automatically generated with medium confidence">
            <a:extLst>
              <a:ext uri="{FF2B5EF4-FFF2-40B4-BE49-F238E27FC236}">
                <a16:creationId xmlns:a16="http://schemas.microsoft.com/office/drawing/2014/main" id="{293FACE3-EBAC-346A-774F-D46A5D7D7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61" y="1253765"/>
            <a:ext cx="6828123" cy="4081806"/>
          </a:xfrm>
          <a:prstGeom prst="rect">
            <a:avLst/>
          </a:prstGeom>
        </p:spPr>
      </p:pic>
      <p:pic>
        <p:nvPicPr>
          <p:cNvPr id="11" name="Picture 10" descr="A graph with numbers and a bar&#10;&#10;Description automatically generated with medium confidence">
            <a:extLst>
              <a:ext uri="{FF2B5EF4-FFF2-40B4-BE49-F238E27FC236}">
                <a16:creationId xmlns:a16="http://schemas.microsoft.com/office/drawing/2014/main" id="{7C2D30B1-118B-B83A-83AF-606C41372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414" y="2111604"/>
            <a:ext cx="6793925" cy="408180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87811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A96C0-A032-84DD-DE89-BC52256B2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S" dirty="0"/>
              <a:t>RESULTS</a:t>
            </a:r>
          </a:p>
        </p:txBody>
      </p:sp>
      <p:pic>
        <p:nvPicPr>
          <p:cNvPr id="7" name="Picture 6" descr="A graph with blue squares&#10;&#10;Description automatically generated with medium confidence">
            <a:extLst>
              <a:ext uri="{FF2B5EF4-FFF2-40B4-BE49-F238E27FC236}">
                <a16:creationId xmlns:a16="http://schemas.microsoft.com/office/drawing/2014/main" id="{A9D9DC51-0CD6-289D-46C1-08E73D8CE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683" y="1329179"/>
            <a:ext cx="7772400" cy="464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660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B6BCC-6BB5-8BD1-820C-3B42CB7F3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S" dirty="0"/>
              <a:t>RESULTS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187C4C-8291-C4F3-57E1-122B8923CEC8}"/>
              </a:ext>
            </a:extLst>
          </p:cNvPr>
          <p:cNvSpPr txBox="1">
            <a:spLocks noGrp="1"/>
          </p:cNvSpPr>
          <p:nvPr>
            <p:ph sz="quarter" idx="10"/>
          </p:nvPr>
        </p:nvSpPr>
        <p:spPr>
          <a:xfrm>
            <a:off x="961534" y="1690577"/>
            <a:ext cx="5812977" cy="3721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S" sz="2900" dirty="0"/>
              <a:t>Documents with zero errors: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RS" sz="2800" dirty="0"/>
              <a:t>Across </a:t>
            </a:r>
            <a:r>
              <a:rPr lang="en-RS" sz="2800" b="1" dirty="0"/>
              <a:t>all</a:t>
            </a:r>
            <a:r>
              <a:rPr lang="en-RS" sz="2800" dirty="0"/>
              <a:t> tables – 27%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RS" sz="2800" b="1" dirty="0"/>
              <a:t>Document</a:t>
            </a:r>
            <a:r>
              <a:rPr lang="en-RS" sz="2800" dirty="0"/>
              <a:t> table – 82%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RS" sz="2800" b="1" dirty="0"/>
              <a:t>Entities</a:t>
            </a:r>
            <a:r>
              <a:rPr lang="en-RS" sz="2800" dirty="0"/>
              <a:t> table – 57%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RS" sz="2800" b="1" dirty="0"/>
              <a:t>Parcel</a:t>
            </a:r>
            <a:r>
              <a:rPr lang="en-RS" sz="2800" dirty="0"/>
              <a:t> table – 76%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RS" sz="2800" b="1" dirty="0"/>
              <a:t>Object</a:t>
            </a:r>
            <a:r>
              <a:rPr lang="en-RS" sz="2800" dirty="0"/>
              <a:t> table – 60%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RS" sz="2800" b="1" dirty="0"/>
              <a:t>Separate Unit </a:t>
            </a:r>
            <a:r>
              <a:rPr lang="en-RS" sz="2800" dirty="0"/>
              <a:t>table – 63%</a:t>
            </a:r>
            <a:endParaRPr lang="en-RS" sz="2400" dirty="0"/>
          </a:p>
          <a:p>
            <a:endParaRPr lang="en-R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75F21D-61C5-ADDA-D3D4-7CC85158A0B3}"/>
              </a:ext>
            </a:extLst>
          </p:cNvPr>
          <p:cNvSpPr txBox="1"/>
          <p:nvPr/>
        </p:nvSpPr>
        <p:spPr>
          <a:xfrm>
            <a:off x="7044858" y="2858845"/>
            <a:ext cx="39597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Human oversight </a:t>
            </a:r>
            <a:r>
              <a:rPr lang="en-GB" sz="2800" dirty="0"/>
              <a:t>remains essential for ensuring accuracy!</a:t>
            </a:r>
            <a:endParaRPr lang="en-RS" sz="2800" dirty="0"/>
          </a:p>
        </p:txBody>
      </p:sp>
      <p:pic>
        <p:nvPicPr>
          <p:cNvPr id="6" name="Graphic 5" descr="Eye with solid fill">
            <a:extLst>
              <a:ext uri="{FF2B5EF4-FFF2-40B4-BE49-F238E27FC236}">
                <a16:creationId xmlns:a16="http://schemas.microsoft.com/office/drawing/2014/main" id="{42CF92FA-79C8-8A4D-1BBC-70DEA6859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0332" y="197921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588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928" y="464695"/>
            <a:ext cx="10700832" cy="855025"/>
          </a:xfrm>
        </p:spPr>
        <p:txBody>
          <a:bodyPr>
            <a:normAutofit fontScale="90000"/>
          </a:bodyPr>
          <a:lstStyle/>
          <a:p>
            <a:r>
              <a:rPr lang="en-US" cap="small" dirty="0">
                <a:latin typeface="Calibri"/>
                <a:ea typeface="Calibri"/>
                <a:cs typeface="Calibri"/>
                <a:sym typeface="Calibri"/>
              </a:rPr>
              <a:t>Future steps</a:t>
            </a:r>
            <a:br>
              <a:rPr lang="en-US" b="0" dirty="0">
                <a:latin typeface="Calibri"/>
                <a:ea typeface="Calibri"/>
                <a:cs typeface="Calibri"/>
                <a:sym typeface="Calibri"/>
              </a:rPr>
            </a:br>
            <a:endParaRPr lang="en-US" dirty="0"/>
          </a:p>
        </p:txBody>
      </p:sp>
      <p:sp>
        <p:nvSpPr>
          <p:cNvPr id="4" name="Google Shape;924;p33"/>
          <p:cNvSpPr/>
          <p:nvPr/>
        </p:nvSpPr>
        <p:spPr>
          <a:xfrm>
            <a:off x="1607005" y="1690338"/>
            <a:ext cx="1179119" cy="1165991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endParaRPr lang="en-US" sz="44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925;p33"/>
          <p:cNvSpPr txBox="1"/>
          <p:nvPr/>
        </p:nvSpPr>
        <p:spPr>
          <a:xfrm>
            <a:off x="364928" y="5239252"/>
            <a:ext cx="376613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600"/>
              <a:buFont typeface="Calibri"/>
              <a:buNone/>
            </a:pPr>
            <a:r>
              <a:rPr lang="en-US" sz="3600" b="1" i="0" u="none" strike="noStrike" cap="small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Future steps</a:t>
            </a:r>
            <a:endParaRPr sz="36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926;p33" descr="Telescope with solid fill"/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>
            <a:fillRect/>
          </a:stretch>
        </p:blipFill>
        <p:spPr>
          <a:xfrm>
            <a:off x="839432" y="2800702"/>
            <a:ext cx="2714263" cy="271426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927;p33"/>
          <p:cNvSpPr txBox="1"/>
          <p:nvPr/>
        </p:nvSpPr>
        <p:spPr>
          <a:xfrm>
            <a:off x="3817422" y="1975997"/>
            <a:ext cx="7174379" cy="3954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Improve </a:t>
            </a:r>
            <a:r>
              <a:rPr lang="sr-Latn-R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all MV 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models</a:t>
            </a:r>
            <a:r>
              <a:rPr lang="sr-Latn-R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and AI models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Wingdings" panose="05000000000000000000" pitchFamily="2" charset="2"/>
              <a:buChar char="v"/>
            </a:pPr>
            <a:r>
              <a:rPr lang="sr-Latn-R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Implement AI into system</a:t>
            </a:r>
            <a:endParaRPr lang="en-US"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Property tax policies and regulations – need for a change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Implementation of </a:t>
            </a:r>
            <a:r>
              <a:rPr lang="sr-Latn-R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new 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mass valuation information system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BEA7"/>
              </a:buClr>
              <a:buSzPts val="2400"/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Establishment of South East Europe IAAO (SEE) </a:t>
            </a:r>
            <a:endParaRPr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</a:pPr>
            <a:endParaRPr sz="24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807;p26"/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>
            <a:fillRect/>
          </a:stretch>
        </p:blipFill>
        <p:spPr>
          <a:xfrm>
            <a:off x="1772758" y="1859934"/>
            <a:ext cx="847610" cy="826797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94471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807D4-BADA-88C1-BAFE-9D582F1CD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RS" dirty="0"/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405156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30;p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dirty="0"/>
              <a:t>About Republic Geodetic Authority (RGA) of Serbia</a:t>
            </a:r>
          </a:p>
        </p:txBody>
      </p:sp>
      <p:pic>
        <p:nvPicPr>
          <p:cNvPr id="5" name="Google Shape;446;p3"/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>
            <a:fillRect/>
          </a:stretch>
        </p:blipFill>
        <p:spPr>
          <a:xfrm>
            <a:off x="8221677" y="4403847"/>
            <a:ext cx="1462432" cy="116565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Google Shape;447;p3"/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>
            <a:fillRect/>
          </a:stretch>
        </p:blipFill>
        <p:spPr>
          <a:xfrm>
            <a:off x="10523493" y="5662388"/>
            <a:ext cx="1462432" cy="114983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Google Shape;448;p3"/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>
            <a:fillRect/>
          </a:stretch>
        </p:blipFill>
        <p:spPr>
          <a:xfrm>
            <a:off x="4364127" y="1255222"/>
            <a:ext cx="1515973" cy="120527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Google Shape;449;p3"/>
          <p:cNvPicPr preferRelativeResize="0">
            <a:picLocks/>
          </p:cNvPicPr>
          <p:nvPr/>
        </p:nvPicPr>
        <p:blipFill rotWithShape="1">
          <a:blip r:embed="rId5">
            <a:alphaModFix/>
          </a:blip>
          <a:srcRect/>
          <a:stretch>
            <a:fillRect/>
          </a:stretch>
        </p:blipFill>
        <p:spPr>
          <a:xfrm>
            <a:off x="6241778" y="2945538"/>
            <a:ext cx="1540144" cy="109944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450;p3"/>
          <p:cNvSpPr txBox="1"/>
          <p:nvPr/>
        </p:nvSpPr>
        <p:spPr>
          <a:xfrm>
            <a:off x="-74195" y="1141332"/>
            <a:ext cx="4023895" cy="106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4000"/>
              <a:buFont typeface="Noto Sans Symbols"/>
              <a:buNone/>
            </a:pPr>
            <a:r>
              <a:rPr lang="en-US" sz="36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Property Mass Valuation &amp; Price Indices</a:t>
            </a:r>
          </a:p>
        </p:txBody>
      </p:sp>
      <p:sp>
        <p:nvSpPr>
          <p:cNvPr id="10" name="Google Shape;451;p3"/>
          <p:cNvSpPr txBox="1"/>
          <p:nvPr/>
        </p:nvSpPr>
        <p:spPr>
          <a:xfrm>
            <a:off x="2349404" y="3059463"/>
            <a:ext cx="3466825" cy="106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4000"/>
              <a:buFont typeface="Noto Sans Symbols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Cartography &amp; Publications</a:t>
            </a:r>
          </a:p>
        </p:txBody>
      </p:sp>
      <p:sp>
        <p:nvSpPr>
          <p:cNvPr id="11" name="Google Shape;452;p3"/>
          <p:cNvSpPr txBox="1"/>
          <p:nvPr/>
        </p:nvSpPr>
        <p:spPr>
          <a:xfrm>
            <a:off x="2661488" y="4396950"/>
            <a:ext cx="5120433" cy="106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4000"/>
              <a:buFont typeface="Noto Sans Symbols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Archival &amp; Information Systems</a:t>
            </a:r>
            <a:endParaRPr sz="3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453;p3"/>
          <p:cNvSpPr txBox="1"/>
          <p:nvPr/>
        </p:nvSpPr>
        <p:spPr>
          <a:xfrm>
            <a:off x="3498468" y="5750886"/>
            <a:ext cx="6819900" cy="106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4000"/>
              <a:buFont typeface="Noto Sans Symbols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International Cooperation &amp; Specialized Services</a:t>
            </a:r>
            <a:endParaRPr sz="3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7253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6" name="Google Shape;459;p4"/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1287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467" y="397823"/>
            <a:ext cx="10700832" cy="855025"/>
          </a:xfrm>
        </p:spPr>
        <p:txBody>
          <a:bodyPr>
            <a:normAutofit fontScale="90000"/>
          </a:bodyPr>
          <a:lstStyle/>
          <a:p>
            <a:r>
              <a:rPr lang="en-US" dirty="0"/>
              <a:t>Development Path</a:t>
            </a:r>
            <a:r>
              <a:rPr lang="sr-Latn-RS" dirty="0"/>
              <a:t> of Mass Valuaion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202389" y="1177518"/>
            <a:ext cx="9205146" cy="508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61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00;p20"/>
          <p:cNvSpPr txBox="1">
            <a:spLocks noGrp="1"/>
          </p:cNvSpPr>
          <p:nvPr>
            <p:ph type="title"/>
          </p:nvPr>
        </p:nvSpPr>
        <p:spPr>
          <a:xfrm>
            <a:off x="224467" y="414449"/>
            <a:ext cx="10700832" cy="85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dirty="0"/>
              <a:t>Real Estate Price Registry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 lang="en-US" dirty="0"/>
          </a:p>
        </p:txBody>
      </p:sp>
      <p:sp>
        <p:nvSpPr>
          <p:cNvPr id="5" name="Google Shape;701;p20"/>
          <p:cNvSpPr/>
          <p:nvPr/>
        </p:nvSpPr>
        <p:spPr>
          <a:xfrm>
            <a:off x="987478" y="1073678"/>
            <a:ext cx="3759200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lang="en-US" sz="40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All transactions in </a:t>
            </a:r>
            <a:r>
              <a:rPr lang="en-US" sz="4000" b="1" i="0" u="none" strike="noStrike" cap="none" dirty="0">
                <a:solidFill>
                  <a:srgbClr val="FA4558"/>
                </a:solidFill>
                <a:latin typeface="Calibri"/>
                <a:ea typeface="Calibri"/>
                <a:cs typeface="Calibri"/>
                <a:sym typeface="Calibri"/>
              </a:rPr>
              <a:t>one place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sz="40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703;p20"/>
          <p:cNvSpPr/>
          <p:nvPr/>
        </p:nvSpPr>
        <p:spPr>
          <a:xfrm>
            <a:off x="5344267" y="940062"/>
            <a:ext cx="6763657" cy="5139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273B"/>
              </a:buClr>
              <a:buSzPts val="3200"/>
              <a:buFont typeface="Noto Sans Symbols"/>
              <a:buChar char="✔"/>
            </a:pPr>
            <a:r>
              <a:rPr lang="en-US" sz="2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2800" b="1" i="0" u="none" strike="noStrike" cap="none" dirty="0">
                <a:solidFill>
                  <a:srgbClr val="FA4558"/>
                </a:solidFill>
                <a:latin typeface="Calibri"/>
                <a:ea typeface="Calibri"/>
                <a:cs typeface="Calibri"/>
                <a:sym typeface="Calibri"/>
              </a:rPr>
              <a:t>Real Estate Price Registry (REPR) </a:t>
            </a:r>
            <a:r>
              <a:rPr lang="en-US" sz="2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was established in 2012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273B"/>
              </a:buClr>
              <a:buSzPts val="3200"/>
              <a:buFont typeface="Calibri"/>
              <a:buNone/>
            </a:pPr>
            <a:endParaRPr sz="28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273B"/>
              </a:buClr>
              <a:buSzPts val="3200"/>
              <a:buFont typeface="Noto Sans Symbols"/>
              <a:buChar char="✔"/>
            </a:pPr>
            <a:r>
              <a:rPr lang="en-US" sz="2800" b="1" i="0" u="none" strike="noStrike" cap="none" dirty="0">
                <a:solidFill>
                  <a:srgbClr val="FA4558"/>
                </a:solidFill>
                <a:latin typeface="Calibri"/>
                <a:ea typeface="Calibri"/>
                <a:cs typeface="Calibri"/>
                <a:sym typeface="Calibri"/>
              </a:rPr>
              <a:t>Public access </a:t>
            </a:r>
            <a:r>
              <a:rPr lang="en-US" sz="2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transparency was established in 2014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273B"/>
              </a:buClr>
              <a:buSzPts val="3200"/>
              <a:buFont typeface="Calibri"/>
              <a:buNone/>
            </a:pPr>
            <a:endParaRPr sz="28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273B"/>
              </a:buClr>
              <a:buSzPts val="3200"/>
              <a:buFont typeface="Noto Sans Symbols"/>
              <a:buChar char="✔"/>
            </a:pPr>
            <a:r>
              <a:rPr lang="en-US" sz="2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2800" b="1" i="0" u="none" strike="noStrike" cap="none" dirty="0">
                <a:solidFill>
                  <a:srgbClr val="FA4558"/>
                </a:solidFill>
                <a:latin typeface="Calibri"/>
                <a:ea typeface="Calibri"/>
                <a:cs typeface="Calibri"/>
                <a:sym typeface="Calibri"/>
              </a:rPr>
              <a:t>E-Desk system </a:t>
            </a:r>
            <a:r>
              <a:rPr lang="en-US" sz="2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was active from July 2018, and by the end 2023, they recorded ~</a:t>
            </a:r>
            <a:r>
              <a:rPr lang="en-US" sz="2800" b="1" i="0" u="none" strike="noStrike" cap="none" dirty="0">
                <a:solidFill>
                  <a:srgbClr val="FA4558"/>
                </a:solidFill>
                <a:latin typeface="Calibri"/>
                <a:ea typeface="Calibri"/>
                <a:cs typeface="Calibri"/>
                <a:sym typeface="Calibri"/>
              </a:rPr>
              <a:t>1,500,000 sales </a:t>
            </a:r>
            <a:r>
              <a:rPr lang="en-US" sz="2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 REPR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273B"/>
              </a:buClr>
              <a:buSzPts val="3200"/>
              <a:buFont typeface="Calibri"/>
              <a:buNone/>
            </a:pPr>
            <a:endParaRPr sz="2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273B"/>
              </a:buClr>
              <a:buSzPts val="3200"/>
              <a:buFont typeface="Noto Sans Symbols"/>
              <a:buChar char="✔"/>
            </a:pPr>
            <a:r>
              <a:rPr lang="en-US" sz="2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REPR is constantly </a:t>
            </a:r>
            <a:r>
              <a:rPr lang="en-US" sz="2800" b="1" i="0" u="none" strike="noStrike" cap="none" dirty="0">
                <a:solidFill>
                  <a:srgbClr val="FA4558"/>
                </a:solidFill>
                <a:latin typeface="Calibri"/>
                <a:ea typeface="Calibri"/>
                <a:cs typeface="Calibri"/>
                <a:sym typeface="Calibri"/>
              </a:rPr>
              <a:t>growing</a:t>
            </a:r>
          </a:p>
        </p:txBody>
      </p:sp>
      <p:pic>
        <p:nvPicPr>
          <p:cNvPr id="7" name="Google Shape;704;p20" descr="A city block"/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>
            <a:fillRect/>
          </a:stretch>
        </p:blipFill>
        <p:spPr>
          <a:xfrm>
            <a:off x="389889" y="1938993"/>
            <a:ext cx="5120471" cy="49220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4221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10;p21"/>
          <p:cNvSpPr txBox="1">
            <a:spLocks noGrp="1"/>
          </p:cNvSpPr>
          <p:nvPr>
            <p:ph type="title"/>
          </p:nvPr>
        </p:nvSpPr>
        <p:spPr>
          <a:xfrm>
            <a:off x="140887" y="447699"/>
            <a:ext cx="10700832" cy="85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dirty="0"/>
              <a:t>Current Utilizations of Mass Valuation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 lang="en-US" dirty="0"/>
          </a:p>
        </p:txBody>
      </p:sp>
      <p:sp>
        <p:nvSpPr>
          <p:cNvPr id="5" name="Google Shape;712;p21"/>
          <p:cNvSpPr/>
          <p:nvPr/>
        </p:nvSpPr>
        <p:spPr>
          <a:xfrm>
            <a:off x="2277980" y="1575598"/>
            <a:ext cx="9178908" cy="1279430"/>
          </a:xfrm>
          <a:prstGeom prst="roundRect">
            <a:avLst>
              <a:gd name="adj" fmla="val 16667"/>
            </a:avLst>
          </a:prstGeom>
          <a:solidFill>
            <a:srgbClr val="BB412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 estate value is </a:t>
            </a:r>
            <a:r>
              <a:rPr lang="en-US" sz="2800" b="1" i="0" u="none" strike="noStrike" cap="none" dirty="0">
                <a:solidFill>
                  <a:srgbClr val="14142E"/>
                </a:solidFill>
                <a:latin typeface="Calibri"/>
                <a:ea typeface="Calibri"/>
                <a:cs typeface="Calibri"/>
                <a:sym typeface="Calibri"/>
              </a:rPr>
              <a:t>one of 4 pillars </a:t>
            </a:r>
            <a:r>
              <a:rPr lang="en-US" sz="2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of land administration (UN-GGIM, 2020)</a:t>
            </a:r>
          </a:p>
        </p:txBody>
      </p:sp>
      <p:sp>
        <p:nvSpPr>
          <p:cNvPr id="6" name="Google Shape;713;p21"/>
          <p:cNvSpPr/>
          <p:nvPr/>
        </p:nvSpPr>
        <p:spPr>
          <a:xfrm>
            <a:off x="529388" y="3329349"/>
            <a:ext cx="9178908" cy="1279430"/>
          </a:xfrm>
          <a:prstGeom prst="roundRect">
            <a:avLst>
              <a:gd name="adj" fmla="val 16667"/>
            </a:avLst>
          </a:prstGeom>
          <a:solidFill>
            <a:srgbClr val="BB412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More than </a:t>
            </a:r>
            <a:r>
              <a:rPr lang="en-US" sz="2800" b="1" i="0" u="none" strike="noStrike" cap="none" dirty="0">
                <a:solidFill>
                  <a:srgbClr val="14142E"/>
                </a:solidFill>
                <a:latin typeface="Calibri"/>
                <a:ea typeface="Calibri"/>
                <a:cs typeface="Calibri"/>
                <a:sym typeface="Calibri"/>
              </a:rPr>
              <a:t>30%</a:t>
            </a:r>
            <a:r>
              <a:rPr lang="en-US"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of properties within some municipalities were </a:t>
            </a:r>
            <a:r>
              <a:rPr lang="en-US" sz="2800" b="1" i="0" u="none" strike="noStrike" cap="none" dirty="0">
                <a:solidFill>
                  <a:srgbClr val="14142E"/>
                </a:solidFill>
                <a:latin typeface="Calibri"/>
                <a:ea typeface="Calibri"/>
                <a:cs typeface="Calibri"/>
                <a:sym typeface="Calibri"/>
              </a:rPr>
              <a:t>not paying </a:t>
            </a:r>
            <a:r>
              <a:rPr lang="en-US" sz="2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property tax</a:t>
            </a:r>
          </a:p>
        </p:txBody>
      </p:sp>
      <p:sp>
        <p:nvSpPr>
          <p:cNvPr id="7" name="Google Shape;714;p21"/>
          <p:cNvSpPr/>
          <p:nvPr/>
        </p:nvSpPr>
        <p:spPr>
          <a:xfrm>
            <a:off x="2277980" y="5083100"/>
            <a:ext cx="9178908" cy="1279430"/>
          </a:xfrm>
          <a:prstGeom prst="roundRect">
            <a:avLst>
              <a:gd name="adj" fmla="val 16667"/>
            </a:avLst>
          </a:prstGeom>
          <a:solidFill>
            <a:srgbClr val="BB412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2E"/>
              </a:buClr>
              <a:buSzPts val="305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14142E"/>
                </a:solidFill>
                <a:latin typeface="Calibri"/>
                <a:ea typeface="Calibri"/>
                <a:cs typeface="Calibri"/>
                <a:sym typeface="Calibri"/>
              </a:rPr>
              <a:t>Mass valuation </a:t>
            </a:r>
            <a:r>
              <a:rPr lang="en-US" sz="2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+ </a:t>
            </a:r>
            <a:r>
              <a:rPr lang="en-US" sz="2800" b="1" i="0" u="none" strike="noStrike" cap="none" dirty="0">
                <a:solidFill>
                  <a:srgbClr val="14142E"/>
                </a:solidFill>
                <a:latin typeface="Calibri"/>
                <a:ea typeface="Calibri"/>
                <a:cs typeface="Calibri"/>
                <a:sym typeface="Calibri"/>
              </a:rPr>
              <a:t>geospatial data </a:t>
            </a:r>
            <a:r>
              <a:rPr lang="en-US" sz="2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=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5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Trend monitoring, growth indicator, stability assessment</a:t>
            </a:r>
          </a:p>
        </p:txBody>
      </p:sp>
      <p:pic>
        <p:nvPicPr>
          <p:cNvPr id="8" name="Google Shape;715;p21"/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>
            <a:fillRect/>
          </a:stretch>
        </p:blipFill>
        <p:spPr>
          <a:xfrm>
            <a:off x="225335" y="1428241"/>
            <a:ext cx="1852535" cy="157414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9" name="Google Shape;716;p21" descr="Home with solid fill"/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>
            <a:fillRect/>
          </a:stretch>
        </p:blipFill>
        <p:spPr>
          <a:xfrm>
            <a:off x="361716" y="4722577"/>
            <a:ext cx="1639953" cy="163995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10" name="Google Shape;717;p21"/>
          <p:cNvSpPr/>
          <p:nvPr/>
        </p:nvSpPr>
        <p:spPr>
          <a:xfrm>
            <a:off x="9914020" y="3190202"/>
            <a:ext cx="2037146" cy="1557723"/>
          </a:xfrm>
          <a:prstGeom prst="roundRect">
            <a:avLst>
              <a:gd name="adj" fmla="val 10000"/>
            </a:avLst>
          </a:prstGeom>
          <a:blipFill rotWithShape="1">
            <a:blip r:embed="rId4">
              <a:alphaModFix/>
            </a:blip>
            <a:stretch>
              <a:fillRect l="-26248" t="-7438" r="-28857" b="-26272"/>
            </a:stretch>
          </a:blip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2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7362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23;p22"/>
          <p:cNvSpPr txBox="1">
            <a:spLocks noGrp="1"/>
          </p:cNvSpPr>
          <p:nvPr>
            <p:ph type="title"/>
          </p:nvPr>
        </p:nvSpPr>
        <p:spPr>
          <a:xfrm>
            <a:off x="224467" y="397823"/>
            <a:ext cx="10700832" cy="85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dirty="0"/>
              <a:t>REPR &amp; Mass Valuation Users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 lang="en-US" dirty="0"/>
          </a:p>
        </p:txBody>
      </p:sp>
      <p:grpSp>
        <p:nvGrpSpPr>
          <p:cNvPr id="5" name="Google Shape;725;p22"/>
          <p:cNvGrpSpPr/>
          <p:nvPr/>
        </p:nvGrpSpPr>
        <p:grpSpPr>
          <a:xfrm>
            <a:off x="750042" y="1456363"/>
            <a:ext cx="10740437" cy="4632130"/>
            <a:chOff x="621599" y="1585297"/>
            <a:chExt cx="10740437" cy="4632130"/>
          </a:xfrm>
        </p:grpSpPr>
        <p:grpSp>
          <p:nvGrpSpPr>
            <p:cNvPr id="6" name="Google Shape;726;p22"/>
            <p:cNvGrpSpPr/>
            <p:nvPr/>
          </p:nvGrpSpPr>
          <p:grpSpPr>
            <a:xfrm>
              <a:off x="621599" y="1585297"/>
              <a:ext cx="10740437" cy="4632130"/>
              <a:chOff x="1453276" y="266669"/>
              <a:chExt cx="12508199" cy="6043602"/>
            </a:xfrm>
          </p:grpSpPr>
          <p:grpSp>
            <p:nvGrpSpPr>
              <p:cNvPr id="18" name="Google Shape;727;p22"/>
              <p:cNvGrpSpPr/>
              <p:nvPr/>
            </p:nvGrpSpPr>
            <p:grpSpPr>
              <a:xfrm>
                <a:off x="1453276" y="266669"/>
                <a:ext cx="10628748" cy="6043602"/>
                <a:chOff x="1644050" y="199566"/>
                <a:chExt cx="10628748" cy="6043602"/>
              </a:xfrm>
            </p:grpSpPr>
            <p:sp>
              <p:nvSpPr>
                <p:cNvPr id="28" name="Google Shape;728;p22"/>
                <p:cNvSpPr/>
                <p:nvPr/>
              </p:nvSpPr>
              <p:spPr>
                <a:xfrm>
                  <a:off x="8493406" y="199566"/>
                  <a:ext cx="1196289" cy="1375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045" h="1196289" extrusionOk="0">
                      <a:moveTo>
                        <a:pt x="687522" y="0"/>
                      </a:moveTo>
                      <a:lnTo>
                        <a:pt x="1375045" y="260193"/>
                      </a:lnTo>
                      <a:lnTo>
                        <a:pt x="1375045" y="936096"/>
                      </a:lnTo>
                      <a:lnTo>
                        <a:pt x="687522" y="1196289"/>
                      </a:lnTo>
                      <a:lnTo>
                        <a:pt x="0" y="936096"/>
                      </a:lnTo>
                      <a:lnTo>
                        <a:pt x="0" y="260193"/>
                      </a:lnTo>
                      <a:lnTo>
                        <a:pt x="687522" y="0"/>
                      </a:lnTo>
                      <a:close/>
                    </a:path>
                  </a:pathLst>
                </a:custGeom>
                <a:solidFill>
                  <a:srgbClr val="FC848F"/>
                </a:solidFill>
                <a:ln>
                  <a:noFill/>
                </a:ln>
              </p:spPr>
              <p:txBody>
                <a:bodyPr spcFirstLastPara="1" wrap="square" lIns="274050" tIns="301900" rIns="274050" bIns="3019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2300"/>
                    <a:buFont typeface="Calibri"/>
                    <a:buNone/>
                  </a:pPr>
                  <a:endParaRPr sz="23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" name="Google Shape;729;p22"/>
                <p:cNvSpPr/>
                <p:nvPr/>
              </p:nvSpPr>
              <p:spPr>
                <a:xfrm>
                  <a:off x="9689695" y="405079"/>
                  <a:ext cx="2583103" cy="825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4551" h="825027" extrusionOk="0">
                      <a:moveTo>
                        <a:pt x="0" y="0"/>
                      </a:moveTo>
                      <a:lnTo>
                        <a:pt x="1534551" y="0"/>
                      </a:lnTo>
                      <a:lnTo>
                        <a:pt x="1534551" y="825027"/>
                      </a:lnTo>
                      <a:lnTo>
                        <a:pt x="0" y="82502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87625" tIns="87625" rIns="87625" bIns="8762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200"/>
                    <a:buFont typeface="Calibri"/>
                    <a:buNone/>
                  </a:pPr>
                  <a:r>
                    <a:rPr lang="en-US" sz="3200" b="1" i="0" u="none" strike="noStrike" cap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Ministries</a:t>
                  </a:r>
                </a:p>
              </p:txBody>
            </p:sp>
            <p:sp>
              <p:nvSpPr>
                <p:cNvPr id="30" name="Google Shape;730;p22"/>
                <p:cNvSpPr/>
                <p:nvPr/>
              </p:nvSpPr>
              <p:spPr>
                <a:xfrm>
                  <a:off x="1644050" y="199568"/>
                  <a:ext cx="1196289" cy="1375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045" h="1196289" extrusionOk="0">
                      <a:moveTo>
                        <a:pt x="687522" y="0"/>
                      </a:moveTo>
                      <a:lnTo>
                        <a:pt x="1375045" y="260193"/>
                      </a:lnTo>
                      <a:lnTo>
                        <a:pt x="1375045" y="936096"/>
                      </a:lnTo>
                      <a:lnTo>
                        <a:pt x="687522" y="1196289"/>
                      </a:lnTo>
                      <a:lnTo>
                        <a:pt x="0" y="936096"/>
                      </a:lnTo>
                      <a:lnTo>
                        <a:pt x="0" y="260193"/>
                      </a:lnTo>
                      <a:lnTo>
                        <a:pt x="687522" y="0"/>
                      </a:lnTo>
                      <a:close/>
                    </a:path>
                  </a:pathLst>
                </a:custGeom>
                <a:solidFill>
                  <a:srgbClr val="E0061B"/>
                </a:solidFill>
                <a:ln>
                  <a:noFill/>
                </a:ln>
              </p:spPr>
              <p:txBody>
                <a:bodyPr spcFirstLastPara="1" wrap="square" lIns="186400" tIns="214275" rIns="186400" bIns="21427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3600"/>
                    <a:buFont typeface="Calibri"/>
                    <a:buNone/>
                  </a:pPr>
                  <a:endParaRPr sz="36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" name="Google Shape;731;p22"/>
                <p:cNvSpPr/>
                <p:nvPr/>
              </p:nvSpPr>
              <p:spPr>
                <a:xfrm>
                  <a:off x="2287572" y="1366707"/>
                  <a:ext cx="1196289" cy="1375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045" h="1196289" extrusionOk="0">
                      <a:moveTo>
                        <a:pt x="687522" y="0"/>
                      </a:moveTo>
                      <a:lnTo>
                        <a:pt x="1375045" y="260193"/>
                      </a:lnTo>
                      <a:lnTo>
                        <a:pt x="1375045" y="936096"/>
                      </a:lnTo>
                      <a:lnTo>
                        <a:pt x="687522" y="1196289"/>
                      </a:lnTo>
                      <a:lnTo>
                        <a:pt x="0" y="936096"/>
                      </a:lnTo>
                      <a:lnTo>
                        <a:pt x="0" y="260193"/>
                      </a:lnTo>
                      <a:lnTo>
                        <a:pt x="687522" y="0"/>
                      </a:lnTo>
                      <a:close/>
                    </a:path>
                  </a:pathLst>
                </a:custGeom>
                <a:solidFill>
                  <a:srgbClr val="FA4558"/>
                </a:solidFill>
                <a:ln>
                  <a:noFill/>
                </a:ln>
              </p:spPr>
              <p:txBody>
                <a:bodyPr spcFirstLastPara="1" wrap="square" lIns="274050" tIns="301900" rIns="274050" bIns="3019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2300"/>
                    <a:buFont typeface="Calibri"/>
                    <a:buNone/>
                  </a:pPr>
                  <a:endParaRPr sz="23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" name="Google Shape;732;p22"/>
                <p:cNvSpPr/>
                <p:nvPr/>
              </p:nvSpPr>
              <p:spPr>
                <a:xfrm>
                  <a:off x="3832848" y="1574613"/>
                  <a:ext cx="1485049" cy="8250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5049" h="825027" extrusionOk="0">
                      <a:moveTo>
                        <a:pt x="0" y="0"/>
                      </a:moveTo>
                      <a:lnTo>
                        <a:pt x="1485049" y="0"/>
                      </a:lnTo>
                      <a:lnTo>
                        <a:pt x="1485049" y="825027"/>
                      </a:lnTo>
                      <a:lnTo>
                        <a:pt x="0" y="82502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87625" tIns="87625" rIns="87625" bIns="87625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300"/>
                    <a:buFont typeface="Calibri"/>
                    <a:buNone/>
                  </a:pPr>
                  <a:endParaRPr sz="23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" name="Google Shape;733;p22"/>
                <p:cNvSpPr/>
                <p:nvPr/>
              </p:nvSpPr>
              <p:spPr>
                <a:xfrm>
                  <a:off x="9136928" y="1331957"/>
                  <a:ext cx="1196289" cy="1375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045" h="1196289" extrusionOk="0">
                      <a:moveTo>
                        <a:pt x="687522" y="0"/>
                      </a:moveTo>
                      <a:lnTo>
                        <a:pt x="1375045" y="260193"/>
                      </a:lnTo>
                      <a:lnTo>
                        <a:pt x="1375045" y="936096"/>
                      </a:lnTo>
                      <a:lnTo>
                        <a:pt x="687522" y="1196289"/>
                      </a:lnTo>
                      <a:lnTo>
                        <a:pt x="0" y="936096"/>
                      </a:lnTo>
                      <a:lnTo>
                        <a:pt x="0" y="260193"/>
                      </a:lnTo>
                      <a:lnTo>
                        <a:pt x="687522" y="0"/>
                      </a:lnTo>
                      <a:close/>
                    </a:path>
                  </a:pathLst>
                </a:custGeom>
                <a:solidFill>
                  <a:srgbClr val="E0061B"/>
                </a:solidFill>
                <a:ln>
                  <a:noFill/>
                </a:ln>
              </p:spPr>
              <p:txBody>
                <a:bodyPr spcFirstLastPara="1" wrap="square" lIns="186400" tIns="214275" rIns="186400" bIns="21427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3600"/>
                    <a:buFont typeface="Calibri"/>
                    <a:buNone/>
                  </a:pPr>
                  <a:endParaRPr sz="36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" name="Google Shape;734;p22"/>
                <p:cNvSpPr/>
                <p:nvPr/>
              </p:nvSpPr>
              <p:spPr>
                <a:xfrm>
                  <a:off x="8493406" y="2533844"/>
                  <a:ext cx="1196289" cy="1375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045" h="1196289" extrusionOk="0">
                      <a:moveTo>
                        <a:pt x="687522" y="0"/>
                      </a:moveTo>
                      <a:lnTo>
                        <a:pt x="1375045" y="260193"/>
                      </a:lnTo>
                      <a:lnTo>
                        <a:pt x="1375045" y="936096"/>
                      </a:lnTo>
                      <a:lnTo>
                        <a:pt x="687522" y="1196289"/>
                      </a:lnTo>
                      <a:lnTo>
                        <a:pt x="0" y="936096"/>
                      </a:lnTo>
                      <a:lnTo>
                        <a:pt x="0" y="260193"/>
                      </a:lnTo>
                      <a:lnTo>
                        <a:pt x="687522" y="0"/>
                      </a:lnTo>
                      <a:close/>
                    </a:path>
                  </a:pathLst>
                </a:custGeom>
                <a:solidFill>
                  <a:srgbClr val="FA4558"/>
                </a:solidFill>
                <a:ln>
                  <a:noFill/>
                </a:ln>
              </p:spPr>
              <p:txBody>
                <a:bodyPr spcFirstLastPara="1" wrap="square" lIns="274050" tIns="301900" rIns="274050" bIns="3019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2300"/>
                    <a:buFont typeface="Calibri"/>
                    <a:buNone/>
                  </a:pPr>
                  <a:endParaRPr sz="23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" name="Google Shape;735;p22"/>
                <p:cNvSpPr/>
                <p:nvPr/>
              </p:nvSpPr>
              <p:spPr>
                <a:xfrm>
                  <a:off x="7248462" y="2741752"/>
                  <a:ext cx="1534551" cy="8250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4551" h="825027" extrusionOk="0">
                      <a:moveTo>
                        <a:pt x="0" y="0"/>
                      </a:moveTo>
                      <a:lnTo>
                        <a:pt x="1534551" y="0"/>
                      </a:lnTo>
                      <a:lnTo>
                        <a:pt x="1534551" y="825027"/>
                      </a:lnTo>
                      <a:lnTo>
                        <a:pt x="0" y="82502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87625" tIns="87625" rIns="87625" bIns="876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300"/>
                    <a:buFont typeface="Calibri"/>
                    <a:buNone/>
                  </a:pPr>
                  <a:endParaRPr sz="23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" name="Google Shape;736;p22"/>
                <p:cNvSpPr/>
                <p:nvPr/>
              </p:nvSpPr>
              <p:spPr>
                <a:xfrm>
                  <a:off x="1644050" y="2533846"/>
                  <a:ext cx="1196289" cy="1375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045" h="1196289" extrusionOk="0">
                      <a:moveTo>
                        <a:pt x="687522" y="0"/>
                      </a:moveTo>
                      <a:lnTo>
                        <a:pt x="1375045" y="260193"/>
                      </a:lnTo>
                      <a:lnTo>
                        <a:pt x="1375045" y="936096"/>
                      </a:lnTo>
                      <a:lnTo>
                        <a:pt x="687522" y="1196289"/>
                      </a:lnTo>
                      <a:lnTo>
                        <a:pt x="0" y="936096"/>
                      </a:lnTo>
                      <a:lnTo>
                        <a:pt x="0" y="260193"/>
                      </a:lnTo>
                      <a:lnTo>
                        <a:pt x="687522" y="0"/>
                      </a:lnTo>
                      <a:close/>
                    </a:path>
                  </a:pathLst>
                </a:custGeom>
                <a:solidFill>
                  <a:srgbClr val="FC848F"/>
                </a:solidFill>
                <a:ln>
                  <a:noFill/>
                </a:ln>
              </p:spPr>
              <p:txBody>
                <a:bodyPr spcFirstLastPara="1" wrap="square" lIns="186400" tIns="214275" rIns="186400" bIns="21427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3600"/>
                    <a:buFont typeface="Calibri"/>
                    <a:buNone/>
                  </a:pPr>
                  <a:endParaRPr sz="36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" name="Google Shape;737;p22"/>
                <p:cNvSpPr/>
                <p:nvPr/>
              </p:nvSpPr>
              <p:spPr>
                <a:xfrm>
                  <a:off x="2287572" y="3700984"/>
                  <a:ext cx="1196289" cy="1375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045" h="1196289" extrusionOk="0">
                      <a:moveTo>
                        <a:pt x="687522" y="0"/>
                      </a:moveTo>
                      <a:lnTo>
                        <a:pt x="1375045" y="260193"/>
                      </a:lnTo>
                      <a:lnTo>
                        <a:pt x="1375045" y="936096"/>
                      </a:lnTo>
                      <a:lnTo>
                        <a:pt x="687522" y="1196289"/>
                      </a:lnTo>
                      <a:lnTo>
                        <a:pt x="0" y="936096"/>
                      </a:lnTo>
                      <a:lnTo>
                        <a:pt x="0" y="260193"/>
                      </a:lnTo>
                      <a:lnTo>
                        <a:pt x="687522" y="0"/>
                      </a:lnTo>
                      <a:close/>
                    </a:path>
                  </a:pathLst>
                </a:custGeom>
                <a:solidFill>
                  <a:srgbClr val="E0061B"/>
                </a:solidFill>
                <a:ln>
                  <a:noFill/>
                </a:ln>
              </p:spPr>
              <p:txBody>
                <a:bodyPr spcFirstLastPara="1" wrap="square" lIns="350250" tIns="378100" rIns="350250" bIns="3781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4300"/>
                    <a:buFont typeface="Calibri"/>
                    <a:buNone/>
                  </a:pPr>
                  <a:endParaRPr sz="43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" name="Google Shape;738;p22"/>
                <p:cNvSpPr/>
                <p:nvPr/>
              </p:nvSpPr>
              <p:spPr>
                <a:xfrm>
                  <a:off x="3832848" y="3908891"/>
                  <a:ext cx="1485049" cy="8250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" name="Google Shape;739;p22"/>
                <p:cNvSpPr/>
                <p:nvPr/>
              </p:nvSpPr>
              <p:spPr>
                <a:xfrm>
                  <a:off x="9136928" y="3700982"/>
                  <a:ext cx="1196289" cy="1375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045" h="1196289" extrusionOk="0">
                      <a:moveTo>
                        <a:pt x="687522" y="0"/>
                      </a:moveTo>
                      <a:lnTo>
                        <a:pt x="1375045" y="260193"/>
                      </a:lnTo>
                      <a:lnTo>
                        <a:pt x="1375045" y="936096"/>
                      </a:lnTo>
                      <a:lnTo>
                        <a:pt x="687522" y="1196289"/>
                      </a:lnTo>
                      <a:lnTo>
                        <a:pt x="0" y="936096"/>
                      </a:lnTo>
                      <a:lnTo>
                        <a:pt x="0" y="260193"/>
                      </a:lnTo>
                      <a:lnTo>
                        <a:pt x="687522" y="0"/>
                      </a:lnTo>
                      <a:close/>
                    </a:path>
                  </a:pathLst>
                </a:custGeom>
                <a:solidFill>
                  <a:srgbClr val="FC848F"/>
                </a:solidFill>
                <a:ln>
                  <a:noFill/>
                </a:ln>
              </p:spPr>
              <p:txBody>
                <a:bodyPr spcFirstLastPara="1" wrap="square" lIns="186400" tIns="214275" rIns="186400" bIns="21427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3600"/>
                    <a:buFont typeface="Calibri"/>
                    <a:buNone/>
                  </a:pPr>
                  <a:endParaRPr sz="36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" name="Google Shape;740;p22"/>
                <p:cNvSpPr/>
                <p:nvPr/>
              </p:nvSpPr>
              <p:spPr>
                <a:xfrm>
                  <a:off x="8493406" y="4868121"/>
                  <a:ext cx="1196289" cy="1375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045" h="1196289" extrusionOk="0">
                      <a:moveTo>
                        <a:pt x="687522" y="0"/>
                      </a:moveTo>
                      <a:lnTo>
                        <a:pt x="1375045" y="260193"/>
                      </a:lnTo>
                      <a:lnTo>
                        <a:pt x="1375045" y="936096"/>
                      </a:lnTo>
                      <a:lnTo>
                        <a:pt x="687522" y="1196289"/>
                      </a:lnTo>
                      <a:lnTo>
                        <a:pt x="0" y="936096"/>
                      </a:lnTo>
                      <a:lnTo>
                        <a:pt x="0" y="260193"/>
                      </a:lnTo>
                      <a:lnTo>
                        <a:pt x="687522" y="0"/>
                      </a:lnTo>
                      <a:close/>
                    </a:path>
                  </a:pathLst>
                </a:custGeom>
                <a:solidFill>
                  <a:srgbClr val="E0061B"/>
                </a:solidFill>
                <a:ln>
                  <a:noFill/>
                </a:ln>
              </p:spPr>
              <p:txBody>
                <a:bodyPr spcFirstLastPara="1" wrap="square" lIns="350250" tIns="378100" rIns="350250" bIns="3781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4300"/>
                    <a:buFont typeface="Calibri"/>
                    <a:buNone/>
                  </a:pPr>
                  <a:endParaRPr sz="43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" name="Google Shape;741;p22"/>
                <p:cNvSpPr/>
                <p:nvPr/>
              </p:nvSpPr>
              <p:spPr>
                <a:xfrm>
                  <a:off x="7248462" y="5076030"/>
                  <a:ext cx="1534551" cy="8250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" name="Google Shape;742;p22"/>
                <p:cNvSpPr/>
                <p:nvPr/>
              </p:nvSpPr>
              <p:spPr>
                <a:xfrm>
                  <a:off x="1644050" y="4868123"/>
                  <a:ext cx="1196289" cy="1375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045" h="1196289" extrusionOk="0">
                      <a:moveTo>
                        <a:pt x="687522" y="0"/>
                      </a:moveTo>
                      <a:lnTo>
                        <a:pt x="1375045" y="260193"/>
                      </a:lnTo>
                      <a:lnTo>
                        <a:pt x="1375045" y="936096"/>
                      </a:lnTo>
                      <a:lnTo>
                        <a:pt x="687522" y="1196289"/>
                      </a:lnTo>
                      <a:lnTo>
                        <a:pt x="0" y="936096"/>
                      </a:lnTo>
                      <a:lnTo>
                        <a:pt x="0" y="260193"/>
                      </a:lnTo>
                      <a:lnTo>
                        <a:pt x="687522" y="0"/>
                      </a:lnTo>
                      <a:close/>
                    </a:path>
                  </a:pathLst>
                </a:custGeom>
                <a:solidFill>
                  <a:srgbClr val="FA4558"/>
                </a:solidFill>
                <a:ln>
                  <a:noFill/>
                </a:ln>
              </p:spPr>
              <p:txBody>
                <a:bodyPr spcFirstLastPara="1" wrap="square" lIns="186400" tIns="214275" rIns="186400" bIns="21427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3600"/>
                    <a:buFont typeface="Calibri"/>
                    <a:buNone/>
                  </a:pPr>
                  <a:endParaRPr sz="36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9" name="Google Shape;743;p22"/>
              <p:cNvSpPr/>
              <p:nvPr/>
            </p:nvSpPr>
            <p:spPr>
              <a:xfrm>
                <a:off x="10136668" y="1636591"/>
                <a:ext cx="2954548" cy="825026"/>
              </a:xfrm>
              <a:custGeom>
                <a:avLst/>
                <a:gdLst/>
                <a:ahLst/>
                <a:cxnLst/>
                <a:rect l="l" t="t" r="r" b="b"/>
                <a:pathLst>
                  <a:path w="1534551" h="825027" extrusionOk="0">
                    <a:moveTo>
                      <a:pt x="0" y="0"/>
                    </a:moveTo>
                    <a:lnTo>
                      <a:pt x="1534551" y="0"/>
                    </a:lnTo>
                    <a:lnTo>
                      <a:pt x="1534551" y="825027"/>
                    </a:lnTo>
                    <a:lnTo>
                      <a:pt x="0" y="82502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7625" tIns="87625" rIns="87625" bIns="876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200"/>
                  <a:buFont typeface="Calibri"/>
                  <a:buNone/>
                </a:pPr>
                <a:r>
                  <a:rPr lang="en-US" sz="32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Economists</a:t>
                </a:r>
              </a:p>
            </p:txBody>
          </p:sp>
          <p:sp>
            <p:nvSpPr>
              <p:cNvPr id="20" name="Google Shape;744;p22"/>
              <p:cNvSpPr/>
              <p:nvPr/>
            </p:nvSpPr>
            <p:spPr>
              <a:xfrm>
                <a:off x="9498919" y="2841208"/>
                <a:ext cx="4251155" cy="825026"/>
              </a:xfrm>
              <a:custGeom>
                <a:avLst/>
                <a:gdLst/>
                <a:ahLst/>
                <a:cxnLst/>
                <a:rect l="l" t="t" r="r" b="b"/>
                <a:pathLst>
                  <a:path w="1534551" h="825027" extrusionOk="0">
                    <a:moveTo>
                      <a:pt x="0" y="0"/>
                    </a:moveTo>
                    <a:lnTo>
                      <a:pt x="1534551" y="0"/>
                    </a:lnTo>
                    <a:lnTo>
                      <a:pt x="1534551" y="825027"/>
                    </a:lnTo>
                    <a:lnTo>
                      <a:pt x="0" y="82502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7625" tIns="87625" rIns="87625" bIns="876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200"/>
                  <a:buFont typeface="Calibri"/>
                  <a:buNone/>
                </a:pPr>
                <a:r>
                  <a:rPr lang="en-US" sz="3200" b="1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Construction Sector</a:t>
                </a:r>
              </a:p>
            </p:txBody>
          </p:sp>
          <p:sp>
            <p:nvSpPr>
              <p:cNvPr id="21" name="Google Shape;745;p22"/>
              <p:cNvSpPr/>
              <p:nvPr/>
            </p:nvSpPr>
            <p:spPr>
              <a:xfrm>
                <a:off x="10136668" y="4043095"/>
                <a:ext cx="3824807" cy="825026"/>
              </a:xfrm>
              <a:custGeom>
                <a:avLst/>
                <a:gdLst/>
                <a:ahLst/>
                <a:cxnLst/>
                <a:rect l="l" t="t" r="r" b="b"/>
                <a:pathLst>
                  <a:path w="1534551" h="825027" extrusionOk="0">
                    <a:moveTo>
                      <a:pt x="0" y="0"/>
                    </a:moveTo>
                    <a:lnTo>
                      <a:pt x="1534551" y="0"/>
                    </a:lnTo>
                    <a:lnTo>
                      <a:pt x="1534551" y="825027"/>
                    </a:lnTo>
                    <a:lnTo>
                      <a:pt x="0" y="82502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7625" tIns="87625" rIns="87625" bIns="876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200"/>
                  <a:buFont typeface="Calibri"/>
                  <a:buNone/>
                </a:pPr>
                <a:r>
                  <a:rPr lang="en-US" sz="32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Lawyers &amp; Courts</a:t>
                </a:r>
              </a:p>
            </p:txBody>
          </p:sp>
          <p:sp>
            <p:nvSpPr>
              <p:cNvPr id="22" name="Google Shape;746;p22"/>
              <p:cNvSpPr/>
              <p:nvPr/>
            </p:nvSpPr>
            <p:spPr>
              <a:xfrm>
                <a:off x="9498919" y="5180628"/>
                <a:ext cx="4251155" cy="825026"/>
              </a:xfrm>
              <a:custGeom>
                <a:avLst/>
                <a:gdLst/>
                <a:ahLst/>
                <a:cxnLst/>
                <a:rect l="l" t="t" r="r" b="b"/>
                <a:pathLst>
                  <a:path w="1534551" h="825027" extrusionOk="0">
                    <a:moveTo>
                      <a:pt x="0" y="0"/>
                    </a:moveTo>
                    <a:lnTo>
                      <a:pt x="1534551" y="0"/>
                    </a:lnTo>
                    <a:lnTo>
                      <a:pt x="1534551" y="825027"/>
                    </a:lnTo>
                    <a:lnTo>
                      <a:pt x="0" y="82502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7625" tIns="87625" rIns="87625" bIns="876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200"/>
                  <a:buFont typeface="Calibri"/>
                  <a:buNone/>
                </a:pPr>
                <a:r>
                  <a:rPr lang="en-US" sz="32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Real Estate Agencies</a:t>
                </a:r>
              </a:p>
            </p:txBody>
          </p:sp>
          <p:sp>
            <p:nvSpPr>
              <p:cNvPr id="23" name="Google Shape;747;p22"/>
              <p:cNvSpPr/>
              <p:nvPr/>
            </p:nvSpPr>
            <p:spPr>
              <a:xfrm>
                <a:off x="2646676" y="541680"/>
                <a:ext cx="5074069" cy="825026"/>
              </a:xfrm>
              <a:custGeom>
                <a:avLst/>
                <a:gdLst/>
                <a:ahLst/>
                <a:cxnLst/>
                <a:rect l="l" t="t" r="r" b="b"/>
                <a:pathLst>
                  <a:path w="1534551" h="825027" extrusionOk="0">
                    <a:moveTo>
                      <a:pt x="0" y="0"/>
                    </a:moveTo>
                    <a:lnTo>
                      <a:pt x="1534551" y="0"/>
                    </a:lnTo>
                    <a:lnTo>
                      <a:pt x="1534551" y="825027"/>
                    </a:lnTo>
                    <a:lnTo>
                      <a:pt x="0" y="82502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7625" tIns="87625" rIns="87625" bIns="876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200"/>
                  <a:buFont typeface="Calibri"/>
                  <a:buNone/>
                </a:pPr>
                <a:r>
                  <a:rPr lang="en-US" sz="32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National Bank of Serbia</a:t>
                </a:r>
              </a:p>
            </p:txBody>
          </p:sp>
          <p:sp>
            <p:nvSpPr>
              <p:cNvPr id="24" name="Google Shape;748;p22"/>
              <p:cNvSpPr/>
              <p:nvPr/>
            </p:nvSpPr>
            <p:spPr>
              <a:xfrm>
                <a:off x="3323099" y="1708820"/>
                <a:ext cx="4101103" cy="825026"/>
              </a:xfrm>
              <a:custGeom>
                <a:avLst/>
                <a:gdLst/>
                <a:ahLst/>
                <a:cxnLst/>
                <a:rect l="l" t="t" r="r" b="b"/>
                <a:pathLst>
                  <a:path w="1534551" h="825027" extrusionOk="0">
                    <a:moveTo>
                      <a:pt x="0" y="0"/>
                    </a:moveTo>
                    <a:lnTo>
                      <a:pt x="1534551" y="0"/>
                    </a:lnTo>
                    <a:lnTo>
                      <a:pt x="1534551" y="825027"/>
                    </a:lnTo>
                    <a:lnTo>
                      <a:pt x="0" y="82502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7625" tIns="87625" rIns="87625" bIns="876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200"/>
                  <a:buFont typeface="Calibri"/>
                  <a:buNone/>
                </a:pPr>
                <a:r>
                  <a:rPr lang="en-US" sz="32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Local Government</a:t>
                </a:r>
              </a:p>
            </p:txBody>
          </p:sp>
          <p:sp>
            <p:nvSpPr>
              <p:cNvPr id="25" name="Google Shape;749;p22"/>
              <p:cNvSpPr/>
              <p:nvPr/>
            </p:nvSpPr>
            <p:spPr>
              <a:xfrm>
                <a:off x="2646677" y="2875957"/>
                <a:ext cx="4101102" cy="825026"/>
              </a:xfrm>
              <a:custGeom>
                <a:avLst/>
                <a:gdLst/>
                <a:ahLst/>
                <a:cxnLst/>
                <a:rect l="l" t="t" r="r" b="b"/>
                <a:pathLst>
                  <a:path w="1534551" h="825027" extrusionOk="0">
                    <a:moveTo>
                      <a:pt x="0" y="0"/>
                    </a:moveTo>
                    <a:lnTo>
                      <a:pt x="1534551" y="0"/>
                    </a:lnTo>
                    <a:lnTo>
                      <a:pt x="1534551" y="825027"/>
                    </a:lnTo>
                    <a:lnTo>
                      <a:pt x="0" y="82502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7625" tIns="87625" rIns="87625" bIns="876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200"/>
                  <a:buFont typeface="Calibri"/>
                  <a:buNone/>
                </a:pPr>
                <a:r>
                  <a:rPr lang="en-US" sz="32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Investment Sector</a:t>
                </a:r>
              </a:p>
            </p:txBody>
          </p:sp>
          <p:sp>
            <p:nvSpPr>
              <p:cNvPr id="26" name="Google Shape;750;p22"/>
              <p:cNvSpPr/>
              <p:nvPr/>
            </p:nvSpPr>
            <p:spPr>
              <a:xfrm>
                <a:off x="3264570" y="4043095"/>
                <a:ext cx="4279970" cy="825026"/>
              </a:xfrm>
              <a:custGeom>
                <a:avLst/>
                <a:gdLst/>
                <a:ahLst/>
                <a:cxnLst/>
                <a:rect l="l" t="t" r="r" b="b"/>
                <a:pathLst>
                  <a:path w="1534551" h="825027" extrusionOk="0">
                    <a:moveTo>
                      <a:pt x="0" y="0"/>
                    </a:moveTo>
                    <a:lnTo>
                      <a:pt x="1534551" y="0"/>
                    </a:lnTo>
                    <a:lnTo>
                      <a:pt x="1534551" y="825027"/>
                    </a:lnTo>
                    <a:lnTo>
                      <a:pt x="0" y="82502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7625" tIns="87625" rIns="87625" bIns="876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200"/>
                  <a:buFont typeface="Calibri"/>
                  <a:buNone/>
                </a:pPr>
                <a:r>
                  <a:rPr lang="en-US" sz="32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Commercial Banks</a:t>
                </a:r>
              </a:p>
            </p:txBody>
          </p:sp>
          <p:sp>
            <p:nvSpPr>
              <p:cNvPr id="27" name="Google Shape;751;p22"/>
              <p:cNvSpPr/>
              <p:nvPr/>
            </p:nvSpPr>
            <p:spPr>
              <a:xfrm>
                <a:off x="2694941" y="5215276"/>
                <a:ext cx="2581896" cy="825026"/>
              </a:xfrm>
              <a:custGeom>
                <a:avLst/>
                <a:gdLst/>
                <a:ahLst/>
                <a:cxnLst/>
                <a:rect l="l" t="t" r="r" b="b"/>
                <a:pathLst>
                  <a:path w="1534551" h="825027" extrusionOk="0">
                    <a:moveTo>
                      <a:pt x="0" y="0"/>
                    </a:moveTo>
                    <a:lnTo>
                      <a:pt x="1534551" y="0"/>
                    </a:lnTo>
                    <a:lnTo>
                      <a:pt x="1534551" y="825027"/>
                    </a:lnTo>
                    <a:lnTo>
                      <a:pt x="0" y="82502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7625" tIns="87625" rIns="87625" bIns="876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200"/>
                  <a:buFont typeface="Calibri"/>
                  <a:buNone/>
                </a:pPr>
                <a:r>
                  <a:rPr lang="en-US" sz="32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Valuators</a:t>
                </a:r>
              </a:p>
            </p:txBody>
          </p:sp>
        </p:grpSp>
        <p:grpSp>
          <p:nvGrpSpPr>
            <p:cNvPr id="7" name="Google Shape;752;p22"/>
            <p:cNvGrpSpPr/>
            <p:nvPr/>
          </p:nvGrpSpPr>
          <p:grpSpPr>
            <a:xfrm>
              <a:off x="678008" y="1585297"/>
              <a:ext cx="7351810" cy="4590071"/>
              <a:chOff x="678008" y="1585297"/>
              <a:chExt cx="7351810" cy="4590071"/>
            </a:xfrm>
          </p:grpSpPr>
          <p:pic>
            <p:nvPicPr>
              <p:cNvPr id="8" name="Google Shape;753;p22" descr="Bank with solid fill"/>
              <p:cNvPicPr preferRelativeResize="0">
                <a:picLocks/>
              </p:cNvPicPr>
              <p:nvPr/>
            </p:nvPicPr>
            <p:blipFill rotWithShape="1">
              <a:blip r:embed="rId2">
                <a:alphaModFix/>
              </a:blip>
              <a:srcRect/>
              <a:stretch>
                <a:fillRect/>
              </a:stretch>
            </p:blipFill>
            <p:spPr>
              <a:xfrm>
                <a:off x="696891" y="1585297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Google Shape;754;p22" descr="Scales of justice with solid fill"/>
              <p:cNvPicPr preferRelativeResize="0">
                <a:picLocks/>
              </p:cNvPicPr>
              <p:nvPr/>
            </p:nvPicPr>
            <p:blipFill rotWithShape="1">
              <a:blip r:embed="rId3">
                <a:alphaModFix/>
              </a:blip>
              <a:srcRect/>
              <a:stretch>
                <a:fillRect/>
              </a:stretch>
            </p:blipFill>
            <p:spPr>
              <a:xfrm>
                <a:off x="1226666" y="2529763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" name="Google Shape;755;p22" descr="Money envelope with solid fill"/>
              <p:cNvPicPr preferRelativeResize="0">
                <a:picLocks/>
              </p:cNvPicPr>
              <p:nvPr/>
            </p:nvPicPr>
            <p:blipFill rotWithShape="1">
              <a:blip r:embed="rId4">
                <a:alphaModFix/>
              </a:blip>
              <a:srcRect/>
              <a:stretch>
                <a:fillRect/>
              </a:stretch>
            </p:blipFill>
            <p:spPr>
              <a:xfrm>
                <a:off x="696891" y="3444162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" name="Google Shape;756;p22" descr="Internet Banking with solid fill"/>
              <p:cNvPicPr preferRelativeResize="0">
                <a:picLocks/>
              </p:cNvPicPr>
              <p:nvPr/>
            </p:nvPicPr>
            <p:blipFill rotWithShape="1">
              <a:blip r:embed="rId5">
                <a:alphaModFix/>
              </a:blip>
              <a:srcRect/>
              <a:stretch>
                <a:fillRect/>
              </a:stretch>
            </p:blipFill>
            <p:spPr>
              <a:xfrm>
                <a:off x="1267652" y="4371718"/>
                <a:ext cx="807688" cy="80768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Google Shape;757;p22" descr="Diamond with solid fill"/>
              <p:cNvPicPr preferRelativeResize="0">
                <a:picLocks/>
              </p:cNvPicPr>
              <p:nvPr/>
            </p:nvPicPr>
            <p:blipFill rotWithShape="1">
              <a:blip r:embed="rId6">
                <a:alphaModFix/>
              </a:blip>
              <a:srcRect/>
              <a:stretch>
                <a:fillRect/>
              </a:stretch>
            </p:blipFill>
            <p:spPr>
              <a:xfrm>
                <a:off x="678008" y="5260968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Google Shape;758;p22" descr="Gavel with solid fill"/>
              <p:cNvPicPr preferRelativeResize="0">
                <a:picLocks/>
              </p:cNvPicPr>
              <p:nvPr/>
            </p:nvPicPr>
            <p:blipFill rotWithShape="1">
              <a:blip r:embed="rId7">
                <a:alphaModFix/>
              </a:blip>
              <a:srcRect/>
              <a:stretch>
                <a:fillRect/>
              </a:stretch>
            </p:blipFill>
            <p:spPr>
              <a:xfrm>
                <a:off x="7061632" y="4253041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Google Shape;759;p22" descr="Piggy Bank with solid fill"/>
              <p:cNvPicPr preferRelativeResize="0">
                <a:picLocks/>
              </p:cNvPicPr>
              <p:nvPr/>
            </p:nvPicPr>
            <p:blipFill rotWithShape="1">
              <a:blip r:embed="rId8">
                <a:alphaModFix/>
              </a:blip>
              <a:srcRect/>
              <a:stretch>
                <a:fillRect/>
              </a:stretch>
            </p:blipFill>
            <p:spPr>
              <a:xfrm>
                <a:off x="7115418" y="2498175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Google Shape;760;p22" descr="Tie with solid fill"/>
              <p:cNvPicPr preferRelativeResize="0">
                <a:picLocks/>
              </p:cNvPicPr>
              <p:nvPr/>
            </p:nvPicPr>
            <p:blipFill rotWithShape="1">
              <a:blip r:embed="rId9">
                <a:alphaModFix/>
              </a:blip>
              <a:srcRect/>
              <a:stretch>
                <a:fillRect/>
              </a:stretch>
            </p:blipFill>
            <p:spPr>
              <a:xfrm>
                <a:off x="6575523" y="1654751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" name="Google Shape;761;p22" descr="Excavator with solid fill"/>
              <p:cNvPicPr preferRelativeResize="0">
                <a:picLocks/>
              </p:cNvPicPr>
              <p:nvPr/>
            </p:nvPicPr>
            <p:blipFill rotWithShape="1">
              <a:blip r:embed="rId10">
                <a:alphaModFix/>
              </a:blip>
              <a:srcRect/>
              <a:stretch>
                <a:fillRect/>
              </a:stretch>
            </p:blipFill>
            <p:spPr>
              <a:xfrm>
                <a:off x="6590008" y="3387789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762;p22" descr="House with solid fill"/>
              <p:cNvPicPr preferRelativeResize="0">
                <a:picLocks/>
              </p:cNvPicPr>
              <p:nvPr/>
            </p:nvPicPr>
            <p:blipFill rotWithShape="1">
              <a:blip r:embed="rId11">
                <a:alphaModFix/>
              </a:blip>
              <a:srcRect/>
              <a:stretch>
                <a:fillRect/>
              </a:stretch>
            </p:blipFill>
            <p:spPr>
              <a:xfrm>
                <a:off x="6559357" y="5174094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1739260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IRS 2024">
      <a:dk1>
        <a:srgbClr val="071A2C"/>
      </a:dk1>
      <a:lt1>
        <a:srgbClr val="FFFFFF"/>
      </a:lt1>
      <a:dk2>
        <a:srgbClr val="34281F"/>
      </a:dk2>
      <a:lt2>
        <a:srgbClr val="93D2BD"/>
      </a:lt2>
      <a:accent1>
        <a:srgbClr val="015F73"/>
      </a:accent1>
      <a:accent2>
        <a:srgbClr val="BA4126"/>
      </a:accent2>
      <a:accent3>
        <a:srgbClr val="ED9C20"/>
      </a:accent3>
      <a:accent4>
        <a:srgbClr val="003B71"/>
      </a:accent4>
      <a:accent5>
        <a:srgbClr val="495E2B"/>
      </a:accent5>
      <a:accent6>
        <a:srgbClr val="D05E28"/>
      </a:accent6>
      <a:hlink>
        <a:srgbClr val="015F73"/>
      </a:hlink>
      <a:folHlink>
        <a:srgbClr val="BA412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RS-2024_Amsterdam_ppt" id="{6A826FC6-E2DA-A04C-8F93-61838F03F257}" vid="{0F13B197-0D62-F140-A32E-2C6251489C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IRS-2024_Amsterdam_template</Template>
  <TotalTime>3686</TotalTime>
  <Words>988</Words>
  <Application>Microsoft Macintosh PowerPoint</Application>
  <PresentationFormat>Widescreen</PresentationFormat>
  <Paragraphs>177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Arial Narrow</vt:lpstr>
      <vt:lpstr>Calibri</vt:lpstr>
      <vt:lpstr>Noto Sans Symbols</vt:lpstr>
      <vt:lpstr>Wingdings</vt:lpstr>
      <vt:lpstr>Office 2013 - 2022 Theme</vt:lpstr>
      <vt:lpstr>From Data to Value: AI in Serbia's Mass Valuation Landscape </vt:lpstr>
      <vt:lpstr>TOPICS</vt:lpstr>
      <vt:lpstr>About Republic Geodetic Authority (RGA) of Serbia</vt:lpstr>
      <vt:lpstr>About Republic Geodetic Authority (RGA) of Serbia</vt:lpstr>
      <vt:lpstr>PowerPoint Presentation</vt:lpstr>
      <vt:lpstr>Development Path of Mass Valuaion  </vt:lpstr>
      <vt:lpstr>Real Estate Price Registry </vt:lpstr>
      <vt:lpstr>Current Utilizations of Mass Valuation </vt:lpstr>
      <vt:lpstr>REPR &amp; Mass Valuation Users </vt:lpstr>
      <vt:lpstr>MODEL DEVELOPMENT</vt:lpstr>
      <vt:lpstr>REGRESSION ANALYSIS</vt:lpstr>
      <vt:lpstr>REGRESSION ANALYSIS</vt:lpstr>
      <vt:lpstr>MASS VALUATION MODELS</vt:lpstr>
      <vt:lpstr>MODEL TESTING</vt:lpstr>
      <vt:lpstr>Values free for public!</vt:lpstr>
      <vt:lpstr>PowerPoint Presentation</vt:lpstr>
      <vt:lpstr>Real Estate Market Trends in Serbia</vt:lpstr>
      <vt:lpstr>PowerPoint Presentation</vt:lpstr>
      <vt:lpstr>Machine Learning &amp; AI. Mass Valuation </vt:lpstr>
      <vt:lpstr>AI APLICATION IN MASS VALUATION Data Collection Process</vt:lpstr>
      <vt:lpstr>PROBLEMS</vt:lpstr>
      <vt:lpstr>EXAMPLES</vt:lpstr>
      <vt:lpstr>EXAMPLES</vt:lpstr>
      <vt:lpstr>EXAMPLES</vt:lpstr>
      <vt:lpstr>STAGES OF PROCESSING</vt:lpstr>
      <vt:lpstr>OPTICAL CHARACTER RECOGNITION</vt:lpstr>
      <vt:lpstr>OPTICAL CHARACTER RECOGNITION</vt:lpstr>
      <vt:lpstr>OPTICAL CHARACTER RECOGNITION</vt:lpstr>
      <vt:lpstr>LARGE LANGUAGE MODEL</vt:lpstr>
      <vt:lpstr>LARGE LANGUAGE MODEL</vt:lpstr>
      <vt:lpstr>LARGE LANGUAGE MODEL</vt:lpstr>
      <vt:lpstr>PROCESSED DATA STRUCTURE</vt:lpstr>
      <vt:lpstr>TABLE EXAMPLES</vt:lpstr>
      <vt:lpstr>RESULTS</vt:lpstr>
      <vt:lpstr>RESULTS</vt:lpstr>
      <vt:lpstr>RESULTS</vt:lpstr>
      <vt:lpstr>RESULTS</vt:lpstr>
      <vt:lpstr>Future steps 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Tammy Brown</dc:creator>
  <cp:lastModifiedBy>Дејан Драшковић</cp:lastModifiedBy>
  <cp:revision>137</cp:revision>
  <dcterms:created xsi:type="dcterms:W3CDTF">2024-09-19T17:54:54Z</dcterms:created>
  <dcterms:modified xsi:type="dcterms:W3CDTF">2024-12-03T15:34:20Z</dcterms:modified>
</cp:coreProperties>
</file>